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60" r:id="rId2"/>
    <p:sldId id="278" r:id="rId3"/>
    <p:sldId id="277" r:id="rId4"/>
    <p:sldId id="276" r:id="rId5"/>
    <p:sldId id="279" r:id="rId6"/>
    <p:sldId id="289" r:id="rId7"/>
    <p:sldId id="287" r:id="rId8"/>
    <p:sldId id="288" r:id="rId9"/>
    <p:sldId id="286" r:id="rId10"/>
    <p:sldId id="285" r:id="rId11"/>
    <p:sldId id="257" r:id="rId12"/>
    <p:sldId id="290" r:id="rId13"/>
    <p:sldId id="258" r:id="rId14"/>
    <p:sldId id="291" r:id="rId15"/>
    <p:sldId id="273" r:id="rId16"/>
    <p:sldId id="272" r:id="rId17"/>
    <p:sldId id="266" r:id="rId18"/>
    <p:sldId id="267" r:id="rId19"/>
    <p:sldId id="268" r:id="rId20"/>
    <p:sldId id="292" r:id="rId21"/>
    <p:sldId id="284" r:id="rId22"/>
    <p:sldId id="283" r:id="rId23"/>
    <p:sldId id="282" r:id="rId24"/>
    <p:sldId id="269" r:id="rId25"/>
    <p:sldId id="281" r:id="rId26"/>
    <p:sldId id="280"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ssica Martin" initials="JM" lastIdx="10" clrIdx="0">
    <p:extLst>
      <p:ext uri="{19B8F6BF-5375-455C-9EA6-DF929625EA0E}">
        <p15:presenceInfo xmlns:p15="http://schemas.microsoft.com/office/powerpoint/2012/main" userId="fe87a7f0c5a1ff1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37748C"/>
    <a:srgbClr val="34525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424" autoAdjust="0"/>
    <p:restoredTop sz="68453" autoAdjust="0"/>
  </p:normalViewPr>
  <p:slideViewPr>
    <p:cSldViewPr snapToGrid="0">
      <p:cViewPr varScale="1">
        <p:scale>
          <a:sx n="112" d="100"/>
          <a:sy n="112" d="100"/>
        </p:scale>
        <p:origin x="138"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5909981361025523E-2"/>
          <c:y val="3.353959111498369E-2"/>
          <c:w val="0.95080499448438516"/>
          <c:h val="0.66494424640803895"/>
        </c:manualLayout>
      </c:layout>
      <c:barChart>
        <c:barDir val="col"/>
        <c:grouping val="clustered"/>
        <c:varyColors val="0"/>
        <c:ser>
          <c:idx val="0"/>
          <c:order val="0"/>
          <c:tx>
            <c:strRef>
              <c:f>Sheet1!$B$1</c:f>
              <c:strCache>
                <c:ptCount val="1"/>
                <c:pt idx="0">
                  <c:v>Nivolumab</c:v>
                </c:pt>
              </c:strCache>
            </c:strRef>
          </c:tx>
          <c:spPr>
            <a:solidFill>
              <a:schemeClr val="accent3"/>
            </a:solidFill>
            <a:ln>
              <a:noFill/>
            </a:ln>
            <a:effectLst/>
          </c:spPr>
          <c:invertIfNegative val="0"/>
          <c:cat>
            <c:strRef>
              <c:f>Sheet1!$A$2:$A$3</c:f>
              <c:strCache>
                <c:ptCount val="2"/>
                <c:pt idx="0">
                  <c:v>Median Overall Survival </c:v>
                </c:pt>
                <c:pt idx="1">
                  <c:v>Objective Response Rate </c:v>
                </c:pt>
              </c:strCache>
            </c:strRef>
          </c:cat>
          <c:val>
            <c:numRef>
              <c:f>Sheet1!$B$2:$B$3</c:f>
              <c:numCache>
                <c:formatCode>General</c:formatCode>
                <c:ptCount val="2"/>
                <c:pt idx="0">
                  <c:v>25</c:v>
                </c:pt>
                <c:pt idx="1">
                  <c:v>25</c:v>
                </c:pt>
              </c:numCache>
            </c:numRef>
          </c:val>
          <c:extLst>
            <c:ext xmlns:c16="http://schemas.microsoft.com/office/drawing/2014/chart" uri="{C3380CC4-5D6E-409C-BE32-E72D297353CC}">
              <c16:uniqueId val="{00000000-D84C-4681-802A-E6042F7FC519}"/>
            </c:ext>
          </c:extLst>
        </c:ser>
        <c:ser>
          <c:idx val="1"/>
          <c:order val="1"/>
          <c:tx>
            <c:strRef>
              <c:f>Sheet1!$C$1</c:f>
              <c:strCache>
                <c:ptCount val="1"/>
                <c:pt idx="0">
                  <c:v>Everolimus</c:v>
                </c:pt>
              </c:strCache>
            </c:strRef>
          </c:tx>
          <c:spPr>
            <a:solidFill>
              <a:schemeClr val="accent2"/>
            </a:solidFill>
            <a:ln>
              <a:noFill/>
            </a:ln>
            <a:effectLst/>
          </c:spPr>
          <c:invertIfNegative val="0"/>
          <c:cat>
            <c:strRef>
              <c:f>Sheet1!$A$2:$A$3</c:f>
              <c:strCache>
                <c:ptCount val="2"/>
                <c:pt idx="0">
                  <c:v>Median Overall Survival </c:v>
                </c:pt>
                <c:pt idx="1">
                  <c:v>Objective Response Rate </c:v>
                </c:pt>
              </c:strCache>
            </c:strRef>
          </c:cat>
          <c:val>
            <c:numRef>
              <c:f>Sheet1!$C$2:$C$3</c:f>
              <c:numCache>
                <c:formatCode>General</c:formatCode>
                <c:ptCount val="2"/>
                <c:pt idx="0">
                  <c:v>19.600000000000001</c:v>
                </c:pt>
                <c:pt idx="1">
                  <c:v>5</c:v>
                </c:pt>
              </c:numCache>
            </c:numRef>
          </c:val>
          <c:extLst>
            <c:ext xmlns:c16="http://schemas.microsoft.com/office/drawing/2014/chart" uri="{C3380CC4-5D6E-409C-BE32-E72D297353CC}">
              <c16:uniqueId val="{00000001-D84C-4681-802A-E6042F7FC519}"/>
            </c:ext>
          </c:extLst>
        </c:ser>
        <c:dLbls>
          <c:showLegendKey val="0"/>
          <c:showVal val="0"/>
          <c:showCatName val="0"/>
          <c:showSerName val="0"/>
          <c:showPercent val="0"/>
          <c:showBubbleSize val="0"/>
        </c:dLbls>
        <c:gapWidth val="219"/>
        <c:overlap val="-27"/>
        <c:axId val="1000972304"/>
        <c:axId val="545753112"/>
      </c:barChart>
      <c:catAx>
        <c:axId val="1000972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1" i="0" u="none" strike="noStrike" kern="1200" baseline="0">
                <a:solidFill>
                  <a:schemeClr val="tx2"/>
                </a:solidFill>
                <a:latin typeface="+mn-lt"/>
                <a:ea typeface="+mn-ea"/>
                <a:cs typeface="+mn-cs"/>
              </a:defRPr>
            </a:pPr>
            <a:endParaRPr lang="en-US"/>
          </a:p>
        </c:txPr>
        <c:crossAx val="545753112"/>
        <c:crosses val="autoZero"/>
        <c:auto val="1"/>
        <c:lblAlgn val="ctr"/>
        <c:lblOffset val="100"/>
        <c:noMultiLvlLbl val="0"/>
      </c:catAx>
      <c:valAx>
        <c:axId val="545753112"/>
        <c:scaling>
          <c:orientation val="minMax"/>
        </c:scaling>
        <c:delete val="1"/>
        <c:axPos val="l"/>
        <c:majorGridlines>
          <c:spPr>
            <a:ln w="9525" cap="flat" cmpd="sng" algn="ctr">
              <a:noFill/>
              <a:round/>
            </a:ln>
            <a:effectLst/>
          </c:spPr>
        </c:majorGridlines>
        <c:numFmt formatCode="General" sourceLinked="1"/>
        <c:majorTickMark val="none"/>
        <c:minorTickMark val="none"/>
        <c:tickLblPos val="nextTo"/>
        <c:crossAx val="1000972304"/>
        <c:crosses val="autoZero"/>
        <c:crossBetween val="between"/>
      </c:valAx>
      <c:spPr>
        <a:noFill/>
        <a:ln>
          <a:noFill/>
        </a:ln>
        <a:effectLst/>
      </c:spPr>
    </c:plotArea>
    <c:legend>
      <c:legendPos val="b"/>
      <c:layout>
        <c:manualLayout>
          <c:xMode val="edge"/>
          <c:yMode val="edge"/>
          <c:x val="0.83400701729993443"/>
          <c:y val="2.3868104181522399E-2"/>
          <c:w val="0.15847116098283096"/>
          <c:h val="0.23250892104956747"/>
        </c:manualLayout>
      </c:layout>
      <c:overlay val="0"/>
      <c:spPr>
        <a:noFill/>
        <a:ln>
          <a:noFill/>
        </a:ln>
        <a:effectLst/>
      </c:spPr>
      <c:txPr>
        <a:bodyPr rot="0" spcFirstLastPara="1" vertOverflow="ellipsis" vert="horz" wrap="square" anchor="ctr" anchorCtr="1"/>
        <a:lstStyle/>
        <a:p>
          <a:pPr>
            <a:defRPr sz="2000" b="1" i="0" u="none" strike="noStrike" kern="1200" baseline="0">
              <a:solidFill>
                <a:schemeClr val="tx2"/>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8364620183346649E-2"/>
          <c:y val="0.17864275310260891"/>
          <c:w val="0.93197354406786104"/>
          <c:h val="0.65878127601211411"/>
        </c:manualLayout>
      </c:layout>
      <c:barChart>
        <c:barDir val="col"/>
        <c:grouping val="clustered"/>
        <c:varyColors val="0"/>
        <c:ser>
          <c:idx val="0"/>
          <c:order val="0"/>
          <c:tx>
            <c:strRef>
              <c:f>Sheet1!$B$1</c:f>
              <c:strCache>
                <c:ptCount val="1"/>
                <c:pt idx="0">
                  <c:v>Global population</c:v>
                </c:pt>
              </c:strCache>
            </c:strRef>
          </c:tx>
          <c:spPr>
            <a:solidFill>
              <a:schemeClr val="accent1"/>
            </a:solidFill>
            <a:ln>
              <a:noFill/>
            </a:ln>
            <a:effectLst/>
          </c:spPr>
          <c:invertIfNegative val="0"/>
          <c:cat>
            <c:strRef>
              <c:f>Sheet1!$A$2:$A$3</c:f>
              <c:strCache>
                <c:ptCount val="2"/>
                <c:pt idx="0">
                  <c:v>Nivolumab</c:v>
                </c:pt>
                <c:pt idx="1">
                  <c:v>Everolimus</c:v>
                </c:pt>
              </c:strCache>
            </c:strRef>
          </c:cat>
          <c:val>
            <c:numRef>
              <c:f>Sheet1!$B$2:$B$3</c:f>
              <c:numCache>
                <c:formatCode>General</c:formatCode>
                <c:ptCount val="2"/>
                <c:pt idx="0">
                  <c:v>26</c:v>
                </c:pt>
                <c:pt idx="1">
                  <c:v>5</c:v>
                </c:pt>
              </c:numCache>
            </c:numRef>
          </c:val>
          <c:extLst>
            <c:ext xmlns:c16="http://schemas.microsoft.com/office/drawing/2014/chart" uri="{C3380CC4-5D6E-409C-BE32-E72D297353CC}">
              <c16:uniqueId val="{00000000-53F5-4032-8B67-F7EF3ED923EE}"/>
            </c:ext>
          </c:extLst>
        </c:ser>
        <c:ser>
          <c:idx val="1"/>
          <c:order val="1"/>
          <c:tx>
            <c:strRef>
              <c:f>Sheet1!$C$1</c:f>
              <c:strCache>
                <c:ptCount val="1"/>
                <c:pt idx="0">
                  <c:v>Japanese population</c:v>
                </c:pt>
              </c:strCache>
            </c:strRef>
          </c:tx>
          <c:spPr>
            <a:solidFill>
              <a:schemeClr val="accent2"/>
            </a:solidFill>
            <a:ln>
              <a:noFill/>
            </a:ln>
            <a:effectLst/>
          </c:spPr>
          <c:invertIfNegative val="0"/>
          <c:cat>
            <c:strRef>
              <c:f>Sheet1!$A$2:$A$3</c:f>
              <c:strCache>
                <c:ptCount val="2"/>
                <c:pt idx="0">
                  <c:v>Nivolumab</c:v>
                </c:pt>
                <c:pt idx="1">
                  <c:v>Everolimus</c:v>
                </c:pt>
              </c:strCache>
            </c:strRef>
          </c:cat>
          <c:val>
            <c:numRef>
              <c:f>Sheet1!$C$2:$C$3</c:f>
              <c:numCache>
                <c:formatCode>General</c:formatCode>
                <c:ptCount val="2"/>
                <c:pt idx="0">
                  <c:v>43</c:v>
                </c:pt>
                <c:pt idx="1">
                  <c:v>8</c:v>
                </c:pt>
              </c:numCache>
            </c:numRef>
          </c:val>
          <c:extLst>
            <c:ext xmlns:c16="http://schemas.microsoft.com/office/drawing/2014/chart" uri="{C3380CC4-5D6E-409C-BE32-E72D297353CC}">
              <c16:uniqueId val="{00000001-53F5-4032-8B67-F7EF3ED923EE}"/>
            </c:ext>
          </c:extLst>
        </c:ser>
        <c:dLbls>
          <c:showLegendKey val="0"/>
          <c:showVal val="0"/>
          <c:showCatName val="0"/>
          <c:showSerName val="0"/>
          <c:showPercent val="0"/>
          <c:showBubbleSize val="0"/>
        </c:dLbls>
        <c:gapWidth val="219"/>
        <c:overlap val="-27"/>
        <c:axId val="1004878976"/>
        <c:axId val="1004872744"/>
      </c:barChart>
      <c:catAx>
        <c:axId val="10048789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1" i="0" u="none" strike="noStrike" kern="1200" baseline="0">
                <a:solidFill>
                  <a:schemeClr val="bg2"/>
                </a:solidFill>
                <a:latin typeface="+mn-lt"/>
                <a:ea typeface="+mn-ea"/>
                <a:cs typeface="+mn-cs"/>
              </a:defRPr>
            </a:pPr>
            <a:endParaRPr lang="en-US"/>
          </a:p>
        </c:txPr>
        <c:crossAx val="1004872744"/>
        <c:crosses val="autoZero"/>
        <c:auto val="1"/>
        <c:lblAlgn val="ctr"/>
        <c:lblOffset val="100"/>
        <c:noMultiLvlLbl val="0"/>
      </c:catAx>
      <c:valAx>
        <c:axId val="1004872744"/>
        <c:scaling>
          <c:orientation val="minMax"/>
          <c:max val="45"/>
          <c:min val="0"/>
        </c:scaling>
        <c:delete val="0"/>
        <c:axPos val="l"/>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1" i="0" u="none" strike="noStrike" kern="1200" baseline="0">
                <a:solidFill>
                  <a:schemeClr val="bg2"/>
                </a:solidFill>
                <a:latin typeface="+mn-lt"/>
                <a:ea typeface="+mn-ea"/>
                <a:cs typeface="+mn-cs"/>
              </a:defRPr>
            </a:pPr>
            <a:endParaRPr lang="en-US"/>
          </a:p>
        </c:txPr>
        <c:crossAx val="1004878976"/>
        <c:crosses val="autoZero"/>
        <c:crossBetween val="between"/>
        <c:majorUnit val="1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0.11836</cdr:x>
      <cdr:y>0.05125</cdr:y>
    </cdr:from>
    <cdr:to>
      <cdr:x>0.28454</cdr:x>
      <cdr:y>0.14444</cdr:y>
    </cdr:to>
    <cdr:sp macro="" textlink="">
      <cdr:nvSpPr>
        <cdr:cNvPr id="3" name="TextBox 2">
          <a:extLst xmlns:a="http://schemas.openxmlformats.org/drawingml/2006/main">
            <a:ext uri="{FF2B5EF4-FFF2-40B4-BE49-F238E27FC236}">
              <a16:creationId xmlns:a16="http://schemas.microsoft.com/office/drawing/2014/main" id="{9F1E813A-8ED8-44A8-8C10-554428DD5C77}"/>
            </a:ext>
          </a:extLst>
        </cdr:cNvPr>
        <cdr:cNvSpPr txBox="1"/>
      </cdr:nvSpPr>
      <cdr:spPr>
        <a:xfrm xmlns:a="http://schemas.openxmlformats.org/drawingml/2006/main">
          <a:off x="1244600" y="223520"/>
          <a:ext cx="1747520" cy="40640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800" b="1" dirty="0">
              <a:solidFill>
                <a:schemeClr val="tx2"/>
              </a:solidFill>
            </a:rPr>
            <a:t>25 </a:t>
          </a:r>
          <a:r>
            <a:rPr lang="en-US" sz="2000" b="1" dirty="0">
              <a:solidFill>
                <a:schemeClr val="tx2"/>
              </a:solidFill>
            </a:rPr>
            <a:t>months</a:t>
          </a:r>
          <a:endParaRPr lang="en-US" sz="1800" b="1" dirty="0">
            <a:solidFill>
              <a:schemeClr val="tx2"/>
            </a:solidFill>
          </a:endParaRPr>
        </a:p>
      </cdr:txBody>
    </cdr:sp>
  </cdr:relSizeAnchor>
  <cdr:relSizeAnchor xmlns:cdr="http://schemas.openxmlformats.org/drawingml/2006/chartDrawing">
    <cdr:from>
      <cdr:x>0.25749</cdr:x>
      <cdr:y>0.16954</cdr:y>
    </cdr:from>
    <cdr:to>
      <cdr:x>0.42271</cdr:x>
      <cdr:y>0.26092</cdr:y>
    </cdr:to>
    <cdr:sp macro="" textlink="">
      <cdr:nvSpPr>
        <cdr:cNvPr id="4" name="TextBox 1">
          <a:extLst xmlns:a="http://schemas.openxmlformats.org/drawingml/2006/main">
            <a:ext uri="{FF2B5EF4-FFF2-40B4-BE49-F238E27FC236}">
              <a16:creationId xmlns:a16="http://schemas.microsoft.com/office/drawing/2014/main" id="{36C6C8CC-A5FF-40D1-B526-1EB425DA3575}"/>
            </a:ext>
          </a:extLst>
        </cdr:cNvPr>
        <cdr:cNvSpPr txBox="1"/>
      </cdr:nvSpPr>
      <cdr:spPr>
        <a:xfrm xmlns:a="http://schemas.openxmlformats.org/drawingml/2006/main">
          <a:off x="2707640" y="739390"/>
          <a:ext cx="1737360" cy="39853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b="1" dirty="0">
              <a:solidFill>
                <a:schemeClr val="tx2"/>
              </a:solidFill>
            </a:rPr>
            <a:t>19.6 </a:t>
          </a:r>
          <a:r>
            <a:rPr lang="en-US" sz="2000" b="1" dirty="0">
              <a:solidFill>
                <a:schemeClr val="tx2"/>
              </a:solidFill>
            </a:rPr>
            <a:t>months</a:t>
          </a:r>
          <a:r>
            <a:rPr lang="en-US" sz="1800" b="1" dirty="0">
              <a:solidFill>
                <a:schemeClr val="tx2"/>
              </a:solidFill>
            </a:rPr>
            <a:t> </a:t>
          </a:r>
        </a:p>
      </cdr:txBody>
    </cdr:sp>
  </cdr:relSizeAnchor>
  <cdr:relSizeAnchor xmlns:cdr="http://schemas.openxmlformats.org/drawingml/2006/chartDrawing">
    <cdr:from>
      <cdr:x>0.59818</cdr:x>
      <cdr:y>0.0484</cdr:y>
    </cdr:from>
    <cdr:to>
      <cdr:x>0.7634</cdr:x>
      <cdr:y>0.13979</cdr:y>
    </cdr:to>
    <cdr:sp macro="" textlink="">
      <cdr:nvSpPr>
        <cdr:cNvPr id="6" name="TextBox 1">
          <a:extLst xmlns:a="http://schemas.openxmlformats.org/drawingml/2006/main">
            <a:ext uri="{FF2B5EF4-FFF2-40B4-BE49-F238E27FC236}">
              <a16:creationId xmlns:a16="http://schemas.microsoft.com/office/drawing/2014/main" id="{28A2F5B3-21DF-4313-B30C-FB4653C1C5EE}"/>
            </a:ext>
          </a:extLst>
        </cdr:cNvPr>
        <cdr:cNvSpPr txBox="1"/>
      </cdr:nvSpPr>
      <cdr:spPr>
        <a:xfrm xmlns:a="http://schemas.openxmlformats.org/drawingml/2006/main">
          <a:off x="5851108" y="190816"/>
          <a:ext cx="1616081" cy="36023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b="1" dirty="0">
              <a:solidFill>
                <a:schemeClr val="tx2"/>
              </a:solidFill>
            </a:rPr>
            <a:t>25%</a:t>
          </a:r>
        </a:p>
      </cdr:txBody>
    </cdr:sp>
  </cdr:relSizeAnchor>
  <cdr:relSizeAnchor xmlns:cdr="http://schemas.openxmlformats.org/drawingml/2006/chartDrawing">
    <cdr:from>
      <cdr:x>0.73944</cdr:x>
      <cdr:y>0.5</cdr:y>
    </cdr:from>
    <cdr:to>
      <cdr:x>0.90466</cdr:x>
      <cdr:y>0.59138</cdr:y>
    </cdr:to>
    <cdr:sp macro="" textlink="">
      <cdr:nvSpPr>
        <cdr:cNvPr id="7" name="TextBox 1">
          <a:extLst xmlns:a="http://schemas.openxmlformats.org/drawingml/2006/main">
            <a:ext uri="{FF2B5EF4-FFF2-40B4-BE49-F238E27FC236}">
              <a16:creationId xmlns:a16="http://schemas.microsoft.com/office/drawing/2014/main" id="{D0DA8203-1178-49C5-9331-C5F1904534F7}"/>
            </a:ext>
          </a:extLst>
        </cdr:cNvPr>
        <cdr:cNvSpPr txBox="1"/>
      </cdr:nvSpPr>
      <cdr:spPr>
        <a:xfrm xmlns:a="http://schemas.openxmlformats.org/drawingml/2006/main">
          <a:off x="7232868" y="1971040"/>
          <a:ext cx="1616081" cy="36023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b="1" dirty="0">
              <a:solidFill>
                <a:schemeClr val="tx2"/>
              </a:solidFill>
            </a:rPr>
            <a:t>5%</a:t>
          </a:r>
        </a:p>
      </cdr:txBody>
    </cdr:sp>
  </cdr:relSizeAnchor>
</c:userShapes>
</file>

<file path=ppt/drawings/drawing2.xml><?xml version="1.0" encoding="utf-8"?>
<c:userShapes xmlns:c="http://schemas.openxmlformats.org/drawingml/2006/chart">
  <cdr:relSizeAnchor xmlns:cdr="http://schemas.openxmlformats.org/drawingml/2006/chartDrawing">
    <cdr:from>
      <cdr:x>0.59783</cdr:x>
      <cdr:y>0.54155</cdr:y>
    </cdr:from>
    <cdr:to>
      <cdr:x>0.78533</cdr:x>
      <cdr:y>0.77577</cdr:y>
    </cdr:to>
    <cdr:sp macro="" textlink="">
      <cdr:nvSpPr>
        <cdr:cNvPr id="2" name="TextBox 1">
          <a:extLst xmlns:a="http://schemas.openxmlformats.org/drawingml/2006/main">
            <a:ext uri="{FF2B5EF4-FFF2-40B4-BE49-F238E27FC236}">
              <a16:creationId xmlns:a16="http://schemas.microsoft.com/office/drawing/2014/main" id="{CFD13074-14B1-4CA3-8DFE-AAEFA69ADD76}"/>
            </a:ext>
          </a:extLst>
        </cdr:cNvPr>
        <cdr:cNvSpPr txBox="1"/>
      </cdr:nvSpPr>
      <cdr:spPr>
        <a:xfrm xmlns:a="http://schemas.openxmlformats.org/drawingml/2006/main">
          <a:off x="6286500" y="2416653"/>
          <a:ext cx="1971675" cy="1045203"/>
        </a:xfrm>
        <a:prstGeom xmlns:a="http://schemas.openxmlformats.org/drawingml/2006/main" prst="rect">
          <a:avLst/>
        </a:prstGeom>
      </cdr:spPr>
      <cdr:txBody>
        <a:bodyPr xmlns:a="http://schemas.openxmlformats.org/drawingml/2006/main" vertOverflow="clip" wrap="square" rtlCol="0" anchor="ctr"/>
        <a:lstStyle xmlns:a="http://schemas.openxmlformats.org/drawingml/2006/main"/>
        <a:p xmlns:a="http://schemas.openxmlformats.org/drawingml/2006/main">
          <a:pPr algn="ctr"/>
          <a:r>
            <a:rPr lang="en-US" sz="2000" dirty="0">
              <a:solidFill>
                <a:schemeClr val="bg2"/>
              </a:solidFill>
            </a:rPr>
            <a:t>Global population</a:t>
          </a:r>
        </a:p>
        <a:p xmlns:a="http://schemas.openxmlformats.org/drawingml/2006/main">
          <a:pPr algn="ctr"/>
          <a:r>
            <a:rPr lang="en-US" sz="2000" dirty="0">
              <a:solidFill>
                <a:schemeClr val="bg2"/>
              </a:solidFill>
            </a:rPr>
            <a:t>5%</a:t>
          </a:r>
        </a:p>
      </cdr:txBody>
    </cdr:sp>
  </cdr:relSizeAnchor>
  <cdr:relSizeAnchor xmlns:cdr="http://schemas.openxmlformats.org/drawingml/2006/chartDrawing">
    <cdr:from>
      <cdr:x>0.73415</cdr:x>
      <cdr:y>0.5</cdr:y>
    </cdr:from>
    <cdr:to>
      <cdr:x>0.92165</cdr:x>
      <cdr:y>0.71345</cdr:y>
    </cdr:to>
    <cdr:sp macro="" textlink="">
      <cdr:nvSpPr>
        <cdr:cNvPr id="4" name="TextBox 1">
          <a:extLst xmlns:a="http://schemas.openxmlformats.org/drawingml/2006/main">
            <a:ext uri="{FF2B5EF4-FFF2-40B4-BE49-F238E27FC236}">
              <a16:creationId xmlns:a16="http://schemas.microsoft.com/office/drawing/2014/main" id="{7D0B0908-C959-4710-B7D3-5F94ACD7A4DF}"/>
            </a:ext>
          </a:extLst>
        </cdr:cNvPr>
        <cdr:cNvSpPr txBox="1"/>
      </cdr:nvSpPr>
      <cdr:spPr>
        <a:xfrm xmlns:a="http://schemas.openxmlformats.org/drawingml/2006/main">
          <a:off x="7720012" y="2231231"/>
          <a:ext cx="1971675" cy="952500"/>
        </a:xfrm>
        <a:prstGeom xmlns:a="http://schemas.openxmlformats.org/drawingml/2006/main" prst="rect">
          <a:avLst/>
        </a:prstGeom>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2000" dirty="0">
              <a:solidFill>
                <a:schemeClr val="bg2"/>
              </a:solidFill>
            </a:rPr>
            <a:t>Japanese population</a:t>
          </a:r>
        </a:p>
        <a:p xmlns:a="http://schemas.openxmlformats.org/drawingml/2006/main">
          <a:pPr algn="ctr"/>
          <a:r>
            <a:rPr lang="en-US" sz="2000" dirty="0">
              <a:solidFill>
                <a:schemeClr val="bg2"/>
              </a:solidFill>
            </a:rPr>
            <a:t>8%</a:t>
          </a:r>
        </a:p>
      </cdr:txBody>
    </cdr:sp>
  </cdr:relSizeAnchor>
  <cdr:relSizeAnchor xmlns:cdr="http://schemas.openxmlformats.org/drawingml/2006/chartDrawing">
    <cdr:from>
      <cdr:x>0.13436</cdr:x>
      <cdr:y>0.23917</cdr:y>
    </cdr:from>
    <cdr:to>
      <cdr:x>0.32186</cdr:x>
      <cdr:y>0.47339</cdr:y>
    </cdr:to>
    <cdr:sp macro="" textlink="">
      <cdr:nvSpPr>
        <cdr:cNvPr id="6" name="TextBox 1">
          <a:extLst xmlns:a="http://schemas.openxmlformats.org/drawingml/2006/main">
            <a:ext uri="{FF2B5EF4-FFF2-40B4-BE49-F238E27FC236}">
              <a16:creationId xmlns:a16="http://schemas.microsoft.com/office/drawing/2014/main" id="{01BF8B90-04E5-4759-A3E1-CACEF6C616C8}"/>
            </a:ext>
          </a:extLst>
        </cdr:cNvPr>
        <cdr:cNvSpPr txBox="1"/>
      </cdr:nvSpPr>
      <cdr:spPr>
        <a:xfrm xmlns:a="http://schemas.openxmlformats.org/drawingml/2006/main">
          <a:off x="1412875" y="1067278"/>
          <a:ext cx="1971675" cy="1045203"/>
        </a:xfrm>
        <a:prstGeom xmlns:a="http://schemas.openxmlformats.org/drawingml/2006/main" prst="rect">
          <a:avLst/>
        </a:prstGeom>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2000" dirty="0">
              <a:solidFill>
                <a:schemeClr val="bg2"/>
              </a:solidFill>
            </a:rPr>
            <a:t>Global population</a:t>
          </a:r>
        </a:p>
        <a:p xmlns:a="http://schemas.openxmlformats.org/drawingml/2006/main">
          <a:pPr algn="ctr"/>
          <a:r>
            <a:rPr lang="en-US" sz="2000" dirty="0">
              <a:solidFill>
                <a:schemeClr val="bg2"/>
              </a:solidFill>
            </a:rPr>
            <a:t>26%</a:t>
          </a:r>
        </a:p>
      </cdr:txBody>
    </cdr:sp>
  </cdr:relSizeAnchor>
  <cdr:relSizeAnchor xmlns:cdr="http://schemas.openxmlformats.org/drawingml/2006/chartDrawing">
    <cdr:from>
      <cdr:x>0.26706</cdr:x>
      <cdr:y>0</cdr:y>
    </cdr:from>
    <cdr:to>
      <cdr:x>0.45456</cdr:x>
      <cdr:y>0.21345</cdr:y>
    </cdr:to>
    <cdr:sp macro="" textlink="">
      <cdr:nvSpPr>
        <cdr:cNvPr id="7" name="TextBox 1">
          <a:extLst xmlns:a="http://schemas.openxmlformats.org/drawingml/2006/main">
            <a:ext uri="{FF2B5EF4-FFF2-40B4-BE49-F238E27FC236}">
              <a16:creationId xmlns:a16="http://schemas.microsoft.com/office/drawing/2014/main" id="{024DDBB6-F13F-4E56-9AFE-611E499889CD}"/>
            </a:ext>
          </a:extLst>
        </cdr:cNvPr>
        <cdr:cNvSpPr txBox="1"/>
      </cdr:nvSpPr>
      <cdr:spPr>
        <a:xfrm xmlns:a="http://schemas.openxmlformats.org/drawingml/2006/main">
          <a:off x="2808287" y="0"/>
          <a:ext cx="1971675" cy="952500"/>
        </a:xfrm>
        <a:prstGeom xmlns:a="http://schemas.openxmlformats.org/drawingml/2006/main" prst="rect">
          <a:avLst/>
        </a:prstGeom>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2000" dirty="0">
              <a:solidFill>
                <a:schemeClr val="bg2"/>
              </a:solidFill>
            </a:rPr>
            <a:t>Japanese population</a:t>
          </a:r>
        </a:p>
        <a:p xmlns:a="http://schemas.openxmlformats.org/drawingml/2006/main">
          <a:pPr algn="ctr"/>
          <a:r>
            <a:rPr lang="en-US" sz="2000" dirty="0">
              <a:solidFill>
                <a:schemeClr val="bg2"/>
              </a:solidFill>
            </a:rPr>
            <a:t>43%</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631961-2AB1-46D3-8E94-24F48FE167D2}" type="datetimeFigureOut">
              <a:rPr lang="en-US" smtClean="0"/>
              <a:t>3/5/2021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26242B-4645-499B-86D9-B40794257450}" type="slidenum">
              <a:rPr lang="en-US" smtClean="0"/>
              <a:t>‹#›</a:t>
            </a:fld>
            <a:endParaRPr lang="en-US"/>
          </a:p>
        </p:txBody>
      </p:sp>
    </p:spTree>
    <p:extLst>
      <p:ext uri="{BB962C8B-B14F-4D97-AF65-F5344CB8AC3E}">
        <p14:creationId xmlns:p14="http://schemas.microsoft.com/office/powerpoint/2010/main" val="3500019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1526242B-4645-499B-86D9-B40794257450}" type="slidenum">
              <a:rPr lang="en-US" smtClean="0"/>
              <a:t>2</a:t>
            </a:fld>
            <a:endParaRPr lang="en-US"/>
          </a:p>
        </p:txBody>
      </p:sp>
    </p:spTree>
    <p:extLst>
      <p:ext uri="{BB962C8B-B14F-4D97-AF65-F5344CB8AC3E}">
        <p14:creationId xmlns:p14="http://schemas.microsoft.com/office/powerpoint/2010/main" val="32510472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1526242B-4645-499B-86D9-B40794257450}" type="slidenum">
              <a:rPr lang="en-US" smtClean="0"/>
              <a:t>14</a:t>
            </a:fld>
            <a:endParaRPr lang="en-US"/>
          </a:p>
        </p:txBody>
      </p:sp>
    </p:spTree>
    <p:extLst>
      <p:ext uri="{BB962C8B-B14F-4D97-AF65-F5344CB8AC3E}">
        <p14:creationId xmlns:p14="http://schemas.microsoft.com/office/powerpoint/2010/main" val="18291443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26242B-4645-499B-86D9-B40794257450}" type="slidenum">
              <a:rPr lang="en-US" smtClean="0"/>
              <a:t>15</a:t>
            </a:fld>
            <a:endParaRPr lang="en-US"/>
          </a:p>
        </p:txBody>
      </p:sp>
    </p:spTree>
    <p:extLst>
      <p:ext uri="{BB962C8B-B14F-4D97-AF65-F5344CB8AC3E}">
        <p14:creationId xmlns:p14="http://schemas.microsoft.com/office/powerpoint/2010/main" val="3819493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1526242B-4645-499B-86D9-B40794257450}" type="slidenum">
              <a:rPr lang="en-US" smtClean="0"/>
              <a:t>16</a:t>
            </a:fld>
            <a:endParaRPr lang="en-US"/>
          </a:p>
        </p:txBody>
      </p:sp>
    </p:spTree>
    <p:extLst>
      <p:ext uri="{BB962C8B-B14F-4D97-AF65-F5344CB8AC3E}">
        <p14:creationId xmlns:p14="http://schemas.microsoft.com/office/powerpoint/2010/main" val="39810922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latin typeface="AdvOTbc475f09"/>
              </a:rPr>
              <a:t>Higher proportions of Japanese patients versus the global population had prior treatment with </a:t>
            </a:r>
            <a:r>
              <a:rPr lang="en-US" sz="1800" b="0" i="0" u="none" strike="noStrike" baseline="0" dirty="0" err="1">
                <a:latin typeface="AdvOTbc475f09"/>
              </a:rPr>
              <a:t>axitinib</a:t>
            </a:r>
            <a:r>
              <a:rPr lang="en-US" sz="1800" b="0" i="0" u="none" strike="noStrike" baseline="0" dirty="0">
                <a:latin typeface="AdvOTbc475f09"/>
              </a:rPr>
              <a:t> (20/63 [32%] versus 101/821 [12%], respectively), interferon-</a:t>
            </a:r>
            <a:r>
              <a:rPr lang="en-US" sz="1800" b="0" i="0" u="none" strike="noStrike" baseline="0" dirty="0">
                <a:latin typeface="AdvOT8608a8d1+03"/>
              </a:rPr>
              <a:t>α </a:t>
            </a:r>
            <a:r>
              <a:rPr lang="en-US" sz="1800" b="0" i="0" u="none" strike="noStrike" baseline="0" dirty="0">
                <a:latin typeface="AdvOTbc475f09"/>
              </a:rPr>
              <a:t>(IFN-</a:t>
            </a:r>
            <a:r>
              <a:rPr lang="en-US" sz="1800" b="0" i="0" u="none" strike="noStrike" baseline="0" dirty="0">
                <a:latin typeface="AdvOT8608a8d1+03"/>
              </a:rPr>
              <a:t>α</a:t>
            </a:r>
            <a:r>
              <a:rPr lang="en-US" sz="1800" b="0" i="0" u="none" strike="noStrike" baseline="0" dirty="0">
                <a:latin typeface="AdvOTbc475f09"/>
              </a:rPr>
              <a:t>; 17/63 [27%] versus</a:t>
            </a:r>
          </a:p>
          <a:p>
            <a:pPr algn="l"/>
            <a:r>
              <a:rPr lang="en-US" sz="1800" b="0" i="0" u="none" strike="noStrike" baseline="0" dirty="0">
                <a:latin typeface="AdvOTbc475f09"/>
              </a:rPr>
              <a:t>18/821 [2%]) and sorafenib (22/63 [35%] versus 57/821 [7%])</a:t>
            </a:r>
          </a:p>
          <a:p>
            <a:pPr algn="l"/>
            <a:endParaRPr lang="en-US" sz="1800" b="0" i="0" u="none" strike="noStrike" baseline="0" dirty="0">
              <a:latin typeface="AdvOTbc475f09"/>
            </a:endParaRPr>
          </a:p>
          <a:p>
            <a:pPr algn="l"/>
            <a:r>
              <a:rPr lang="en-US" sz="1800" b="0" i="0" u="none" strike="noStrike" baseline="0" dirty="0">
                <a:latin typeface="AdvOTbc475f09"/>
              </a:rPr>
              <a:t>Lower proportions of Japanese patients were treated with pazopanib (2/63 [3%] versus 250/821 [30%]) and sunitinib (28/63 [44%] versus 488/821 [59%]).</a:t>
            </a:r>
            <a:endParaRPr lang="en-US" dirty="0"/>
          </a:p>
        </p:txBody>
      </p:sp>
      <p:sp>
        <p:nvSpPr>
          <p:cNvPr id="4" name="Slide Number Placeholder 3"/>
          <p:cNvSpPr>
            <a:spLocks noGrp="1"/>
          </p:cNvSpPr>
          <p:nvPr>
            <p:ph type="sldNum" sz="quarter" idx="5"/>
          </p:nvPr>
        </p:nvSpPr>
        <p:spPr/>
        <p:txBody>
          <a:bodyPr/>
          <a:lstStyle/>
          <a:p>
            <a:fld id="{1526242B-4645-499B-86D9-B40794257450}" type="slidenum">
              <a:rPr lang="en-US" smtClean="0"/>
              <a:t>17</a:t>
            </a:fld>
            <a:endParaRPr lang="en-US"/>
          </a:p>
        </p:txBody>
      </p:sp>
    </p:spTree>
    <p:extLst>
      <p:ext uri="{BB962C8B-B14F-4D97-AF65-F5344CB8AC3E}">
        <p14:creationId xmlns:p14="http://schemas.microsoft.com/office/powerpoint/2010/main" val="2903387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latin typeface="AdvOTbc475f09"/>
              </a:rPr>
              <a:t>NR= not reached</a:t>
            </a:r>
          </a:p>
          <a:p>
            <a:pPr algn="l"/>
            <a:endParaRPr lang="en-US" sz="1800" b="0" i="0" u="none" strike="noStrike" baseline="0" dirty="0">
              <a:latin typeface="AdvOTbc475f09"/>
            </a:endParaRPr>
          </a:p>
          <a:p>
            <a:pPr algn="l"/>
            <a:r>
              <a:rPr lang="en-US" sz="1800" b="0" i="0" u="none" strike="noStrike" baseline="0" dirty="0">
                <a:latin typeface="AdvOTbc475f09"/>
              </a:rPr>
              <a:t>At the end of follow-up, more than half of the Japanese patients still alive in both nivolumab and </a:t>
            </a:r>
            <a:r>
              <a:rPr lang="en-US" sz="1800" b="0" i="0" u="none" strike="noStrike" baseline="0" dirty="0" err="1">
                <a:latin typeface="AdvOTbc475f09"/>
              </a:rPr>
              <a:t>everolimus</a:t>
            </a:r>
            <a:r>
              <a:rPr lang="en-US" sz="1800" b="0" i="0" u="none" strike="noStrike" baseline="0" dirty="0">
                <a:latin typeface="AdvOTbc475f09"/>
              </a:rPr>
              <a:t> arms, therefore, median OS not known </a:t>
            </a:r>
            <a:endParaRPr lang="en-US" dirty="0"/>
          </a:p>
        </p:txBody>
      </p:sp>
      <p:sp>
        <p:nvSpPr>
          <p:cNvPr id="4" name="Slide Number Placeholder 3"/>
          <p:cNvSpPr>
            <a:spLocks noGrp="1"/>
          </p:cNvSpPr>
          <p:nvPr>
            <p:ph type="sldNum" sz="quarter" idx="5"/>
          </p:nvPr>
        </p:nvSpPr>
        <p:spPr/>
        <p:txBody>
          <a:bodyPr/>
          <a:lstStyle/>
          <a:p>
            <a:fld id="{1526242B-4645-499B-86D9-B40794257450}" type="slidenum">
              <a:rPr lang="en-US" smtClean="0"/>
              <a:t>18</a:t>
            </a:fld>
            <a:endParaRPr lang="en-US"/>
          </a:p>
        </p:txBody>
      </p:sp>
    </p:spTree>
    <p:extLst>
      <p:ext uri="{BB962C8B-B14F-4D97-AF65-F5344CB8AC3E}">
        <p14:creationId xmlns:p14="http://schemas.microsoft.com/office/powerpoint/2010/main" val="28586594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1526242B-4645-499B-86D9-B40794257450}" type="slidenum">
              <a:rPr lang="en-US" smtClean="0"/>
              <a:t>20</a:t>
            </a:fld>
            <a:endParaRPr lang="en-US"/>
          </a:p>
        </p:txBody>
      </p:sp>
    </p:spTree>
    <p:extLst>
      <p:ext uri="{BB962C8B-B14F-4D97-AF65-F5344CB8AC3E}">
        <p14:creationId xmlns:p14="http://schemas.microsoft.com/office/powerpoint/2010/main" val="882501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26242B-4645-499B-86D9-B40794257450}" type="slidenum">
              <a:rPr lang="en-US" smtClean="0"/>
              <a:t>21</a:t>
            </a:fld>
            <a:endParaRPr lang="en-US"/>
          </a:p>
        </p:txBody>
      </p:sp>
    </p:spTree>
    <p:extLst>
      <p:ext uri="{BB962C8B-B14F-4D97-AF65-F5344CB8AC3E}">
        <p14:creationId xmlns:p14="http://schemas.microsoft.com/office/powerpoint/2010/main" val="20675920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26242B-4645-499B-86D9-B40794257450}" type="slidenum">
              <a:rPr lang="en-US" smtClean="0"/>
              <a:t>22</a:t>
            </a:fld>
            <a:endParaRPr lang="en-US"/>
          </a:p>
        </p:txBody>
      </p:sp>
    </p:spTree>
    <p:extLst>
      <p:ext uri="{BB962C8B-B14F-4D97-AF65-F5344CB8AC3E}">
        <p14:creationId xmlns:p14="http://schemas.microsoft.com/office/powerpoint/2010/main" val="37551886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Global population: superior OS with nivolumab versus </a:t>
            </a:r>
            <a:r>
              <a:rPr lang="en-US" dirty="0" err="1"/>
              <a:t>everolimus</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Lower proportion of Japanese patients in </a:t>
            </a:r>
            <a:r>
              <a:rPr lang="en-US" dirty="0" err="1"/>
              <a:t>everolimus</a:t>
            </a:r>
            <a:r>
              <a:rPr lang="en-US" dirty="0"/>
              <a:t> arm with greater than or equal to 2 sites of metastases, liver metastases, and PD-1 ligand 1 expression greater than or equal to 1%.</a:t>
            </a:r>
          </a:p>
          <a:p>
            <a:r>
              <a:rPr lang="en-US" dirty="0"/>
              <a:t>Higher proportion of Japanese patients with KPS of 100</a:t>
            </a:r>
          </a:p>
          <a:p>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1526242B-4645-499B-86D9-B40794257450}" type="slidenum">
              <a:rPr lang="en-US" smtClean="0"/>
              <a:t>23</a:t>
            </a:fld>
            <a:endParaRPr lang="en-US"/>
          </a:p>
        </p:txBody>
      </p:sp>
    </p:spTree>
    <p:extLst>
      <p:ext uri="{BB962C8B-B14F-4D97-AF65-F5344CB8AC3E}">
        <p14:creationId xmlns:p14="http://schemas.microsoft.com/office/powerpoint/2010/main" val="4317480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1526242B-4645-499B-86D9-B40794257450}" type="slidenum">
              <a:rPr lang="en-US" smtClean="0"/>
              <a:t>24</a:t>
            </a:fld>
            <a:endParaRPr lang="en-US"/>
          </a:p>
        </p:txBody>
      </p:sp>
    </p:spTree>
    <p:extLst>
      <p:ext uri="{BB962C8B-B14F-4D97-AF65-F5344CB8AC3E}">
        <p14:creationId xmlns:p14="http://schemas.microsoft.com/office/powerpoint/2010/main" val="295908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1526242B-4645-499B-86D9-B40794257450}" type="slidenum">
              <a:rPr lang="en-US" smtClean="0"/>
              <a:t>3</a:t>
            </a:fld>
            <a:endParaRPr lang="en-US"/>
          </a:p>
        </p:txBody>
      </p:sp>
    </p:spTree>
    <p:extLst>
      <p:ext uri="{BB962C8B-B14F-4D97-AF65-F5344CB8AC3E}">
        <p14:creationId xmlns:p14="http://schemas.microsoft.com/office/powerpoint/2010/main" val="27695196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26242B-4645-499B-86D9-B40794257450}" type="slidenum">
              <a:rPr lang="en-US" smtClean="0"/>
              <a:t>25</a:t>
            </a:fld>
            <a:endParaRPr lang="en-US"/>
          </a:p>
        </p:txBody>
      </p:sp>
    </p:spTree>
    <p:extLst>
      <p:ext uri="{BB962C8B-B14F-4D97-AF65-F5344CB8AC3E}">
        <p14:creationId xmlns:p14="http://schemas.microsoft.com/office/powerpoint/2010/main" val="3878748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26242B-4645-499B-86D9-B40794257450}" type="slidenum">
              <a:rPr lang="en-US" smtClean="0"/>
              <a:t>26</a:t>
            </a:fld>
            <a:endParaRPr lang="en-US"/>
          </a:p>
        </p:txBody>
      </p:sp>
    </p:spTree>
    <p:extLst>
      <p:ext uri="{BB962C8B-B14F-4D97-AF65-F5344CB8AC3E}">
        <p14:creationId xmlns:p14="http://schemas.microsoft.com/office/powerpoint/2010/main" val="18078807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1526242B-4645-499B-86D9-B40794257450}" type="slidenum">
              <a:rPr lang="en-US" smtClean="0"/>
              <a:t>4</a:t>
            </a:fld>
            <a:endParaRPr lang="en-US"/>
          </a:p>
        </p:txBody>
      </p:sp>
    </p:spTree>
    <p:extLst>
      <p:ext uri="{BB962C8B-B14F-4D97-AF65-F5344CB8AC3E}">
        <p14:creationId xmlns:p14="http://schemas.microsoft.com/office/powerpoint/2010/main" val="26276141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1526242B-4645-499B-86D9-B40794257450}" type="slidenum">
              <a:rPr lang="en-US" smtClean="0"/>
              <a:t>5</a:t>
            </a:fld>
            <a:endParaRPr lang="en-US"/>
          </a:p>
        </p:txBody>
      </p:sp>
    </p:spTree>
    <p:extLst>
      <p:ext uri="{BB962C8B-B14F-4D97-AF65-F5344CB8AC3E}">
        <p14:creationId xmlns:p14="http://schemas.microsoft.com/office/powerpoint/2010/main" val="28653067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latin typeface="AdvOTbc475f09"/>
              </a:rPr>
              <a:t>Patients had to have received one or two prior anti-angiogenic therapies and had to have progression within 6 months before study enrollment and </a:t>
            </a:r>
            <a:r>
              <a:rPr lang="en-US" sz="1800" b="0" i="0" u="none" strike="noStrike" baseline="0" dirty="0" err="1">
                <a:latin typeface="AdvOTbc475f09"/>
              </a:rPr>
              <a:t>Karnofsky</a:t>
            </a:r>
            <a:r>
              <a:rPr lang="en-US" sz="1800" b="0" i="0" u="none" strike="noStrike" baseline="0" dirty="0">
                <a:latin typeface="AdvOTbc475f09"/>
              </a:rPr>
              <a:t> performance status</a:t>
            </a:r>
          </a:p>
          <a:p>
            <a:pPr algn="l"/>
            <a:r>
              <a:rPr lang="en-US" sz="1800" b="0" i="0" u="none" strike="noStrike" baseline="0" dirty="0">
                <a:latin typeface="AdvOTbc475f09"/>
              </a:rPr>
              <a:t>(KPS) of at least 70 at study entry</a:t>
            </a:r>
            <a:endParaRPr lang="en-US" dirty="0"/>
          </a:p>
        </p:txBody>
      </p:sp>
      <p:sp>
        <p:nvSpPr>
          <p:cNvPr id="4" name="Slide Number Placeholder 3"/>
          <p:cNvSpPr>
            <a:spLocks noGrp="1"/>
          </p:cNvSpPr>
          <p:nvPr>
            <p:ph type="sldNum" sz="quarter" idx="5"/>
          </p:nvPr>
        </p:nvSpPr>
        <p:spPr/>
        <p:txBody>
          <a:bodyPr/>
          <a:lstStyle/>
          <a:p>
            <a:fld id="{1526242B-4645-499B-86D9-B40794257450}" type="slidenum">
              <a:rPr lang="en-US" smtClean="0"/>
              <a:t>9</a:t>
            </a:fld>
            <a:endParaRPr lang="en-US"/>
          </a:p>
        </p:txBody>
      </p:sp>
    </p:spTree>
    <p:extLst>
      <p:ext uri="{BB962C8B-B14F-4D97-AF65-F5344CB8AC3E}">
        <p14:creationId xmlns:p14="http://schemas.microsoft.com/office/powerpoint/2010/main" val="11286140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baseline="0" dirty="0">
                <a:solidFill>
                  <a:srgbClr val="000000"/>
                </a:solidFill>
                <a:latin typeface="Times New Roman" panose="02020603050405020304" pitchFamily="18" charset="0"/>
              </a:rPr>
              <a:t>Dose modifications were not permitted for nivolumab but were permitted for </a:t>
            </a:r>
            <a:r>
              <a:rPr lang="en-US" sz="1800" b="0" i="0" u="none" strike="noStrike" baseline="0" dirty="0" err="1">
                <a:solidFill>
                  <a:srgbClr val="000000"/>
                </a:solidFill>
                <a:latin typeface="Times New Roman" panose="02020603050405020304" pitchFamily="18" charset="0"/>
              </a:rPr>
              <a:t>everolimus</a:t>
            </a:r>
            <a:endParaRPr lang="en-US" dirty="0"/>
          </a:p>
        </p:txBody>
      </p:sp>
      <p:sp>
        <p:nvSpPr>
          <p:cNvPr id="4" name="Slide Number Placeholder 3"/>
          <p:cNvSpPr>
            <a:spLocks noGrp="1"/>
          </p:cNvSpPr>
          <p:nvPr>
            <p:ph type="sldNum" sz="quarter" idx="5"/>
          </p:nvPr>
        </p:nvSpPr>
        <p:spPr/>
        <p:txBody>
          <a:bodyPr/>
          <a:lstStyle/>
          <a:p>
            <a:fld id="{1526242B-4645-499B-86D9-B40794257450}" type="slidenum">
              <a:rPr lang="en-US" smtClean="0"/>
              <a:t>10</a:t>
            </a:fld>
            <a:endParaRPr lang="en-US"/>
          </a:p>
        </p:txBody>
      </p:sp>
    </p:spTree>
    <p:extLst>
      <p:ext uri="{BB962C8B-B14F-4D97-AF65-F5344CB8AC3E}">
        <p14:creationId xmlns:p14="http://schemas.microsoft.com/office/powerpoint/2010/main" val="39425063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latin typeface="AdvOTbc475f09"/>
              </a:rPr>
              <a:t>The primary endpoint was OS, defined as time from randomization to death. The key secondary endpoints were investigator-assessed ORR, defined as the number of patients with complete response or partial response divided by the number of randomized patients</a:t>
            </a:r>
            <a:endParaRPr lang="en-US" dirty="0"/>
          </a:p>
          <a:p>
            <a:endParaRPr lang="en-US" dirty="0"/>
          </a:p>
          <a:p>
            <a:r>
              <a:rPr lang="en-US" dirty="0"/>
              <a:t>These results lead to approval of nivolumab in Japan in 2016 </a:t>
            </a:r>
          </a:p>
        </p:txBody>
      </p:sp>
      <p:sp>
        <p:nvSpPr>
          <p:cNvPr id="4" name="Slide Number Placeholder 3"/>
          <p:cNvSpPr>
            <a:spLocks noGrp="1"/>
          </p:cNvSpPr>
          <p:nvPr>
            <p:ph type="sldNum" sz="quarter" idx="5"/>
          </p:nvPr>
        </p:nvSpPr>
        <p:spPr/>
        <p:txBody>
          <a:bodyPr/>
          <a:lstStyle/>
          <a:p>
            <a:fld id="{1526242B-4645-499B-86D9-B40794257450}" type="slidenum">
              <a:rPr lang="en-US" smtClean="0"/>
              <a:t>11</a:t>
            </a:fld>
            <a:endParaRPr lang="en-US"/>
          </a:p>
        </p:txBody>
      </p:sp>
    </p:spTree>
    <p:extLst>
      <p:ext uri="{BB962C8B-B14F-4D97-AF65-F5344CB8AC3E}">
        <p14:creationId xmlns:p14="http://schemas.microsoft.com/office/powerpoint/2010/main" val="28066552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1526242B-4645-499B-86D9-B40794257450}" type="slidenum">
              <a:rPr lang="en-US" smtClean="0"/>
              <a:t>12</a:t>
            </a:fld>
            <a:endParaRPr lang="en-US"/>
          </a:p>
        </p:txBody>
      </p:sp>
    </p:spTree>
    <p:extLst>
      <p:ext uri="{BB962C8B-B14F-4D97-AF65-F5344CB8AC3E}">
        <p14:creationId xmlns:p14="http://schemas.microsoft.com/office/powerpoint/2010/main" val="37960589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212121"/>
                </a:solidFill>
                <a:effectLst/>
                <a:latin typeface="BlinkMacSystemFont"/>
              </a:rPr>
              <a:t>Ye D, </a:t>
            </a:r>
            <a:r>
              <a:rPr lang="en-US" b="0" i="0" dirty="0" err="1">
                <a:solidFill>
                  <a:srgbClr val="212121"/>
                </a:solidFill>
                <a:effectLst/>
                <a:latin typeface="BlinkMacSystemFont"/>
              </a:rPr>
              <a:t>Eto</a:t>
            </a:r>
            <a:r>
              <a:rPr lang="en-US" b="0" i="0" dirty="0">
                <a:solidFill>
                  <a:srgbClr val="212121"/>
                </a:solidFill>
                <a:effectLst/>
                <a:latin typeface="BlinkMacSystemFont"/>
              </a:rPr>
              <a:t> M, Chung JS, Kimura G, Chang WC, Chang YH, Pang ST, Lee JL, </a:t>
            </a:r>
            <a:r>
              <a:rPr lang="en-US" b="0" i="0" dirty="0" err="1">
                <a:solidFill>
                  <a:srgbClr val="212121"/>
                </a:solidFill>
                <a:effectLst/>
                <a:latin typeface="BlinkMacSystemFont"/>
              </a:rPr>
              <a:t>Niu</a:t>
            </a:r>
            <a:r>
              <a:rPr lang="en-US" b="0" i="0" dirty="0">
                <a:solidFill>
                  <a:srgbClr val="212121"/>
                </a:solidFill>
                <a:effectLst/>
                <a:latin typeface="BlinkMacSystemFont"/>
              </a:rPr>
              <a:t> Y, Gurney H, </a:t>
            </a:r>
            <a:r>
              <a:rPr lang="en-US" b="0" i="0" dirty="0" err="1">
                <a:solidFill>
                  <a:srgbClr val="212121"/>
                </a:solidFill>
                <a:effectLst/>
                <a:latin typeface="BlinkMacSystemFont"/>
              </a:rPr>
              <a:t>Uemura</a:t>
            </a:r>
            <a:r>
              <a:rPr lang="en-US" b="0" i="0" dirty="0">
                <a:solidFill>
                  <a:srgbClr val="212121"/>
                </a:solidFill>
                <a:effectLst/>
                <a:latin typeface="BlinkMacSystemFont"/>
              </a:rPr>
              <a:t> H. Use of targeted therapies for advanced renal cell carcinoma in the Asia-Pacific region: opinion statement from China, Japan, Taiwan, Korea, and Australia. Clin </a:t>
            </a:r>
            <a:r>
              <a:rPr lang="en-US" b="0" i="0" dirty="0" err="1">
                <a:solidFill>
                  <a:srgbClr val="212121"/>
                </a:solidFill>
                <a:effectLst/>
                <a:latin typeface="BlinkMacSystemFont"/>
              </a:rPr>
              <a:t>Genitourin</a:t>
            </a:r>
            <a:r>
              <a:rPr lang="en-US" b="0" i="0" dirty="0">
                <a:solidFill>
                  <a:srgbClr val="212121"/>
                </a:solidFill>
                <a:effectLst/>
                <a:latin typeface="BlinkMacSystemFont"/>
              </a:rPr>
              <a:t> Cancer. 2014 Aug;12(4):225-33. </a:t>
            </a:r>
            <a:r>
              <a:rPr lang="en-US" b="0" i="0" dirty="0" err="1">
                <a:solidFill>
                  <a:srgbClr val="212121"/>
                </a:solidFill>
                <a:effectLst/>
                <a:latin typeface="BlinkMacSystemFont"/>
              </a:rPr>
              <a:t>doi</a:t>
            </a:r>
            <a:r>
              <a:rPr lang="en-US" b="0" i="0" dirty="0">
                <a:solidFill>
                  <a:srgbClr val="212121"/>
                </a:solidFill>
                <a:effectLst/>
                <a:latin typeface="BlinkMacSystemFont"/>
              </a:rPr>
              <a:t>: 10.1016/j.clgc.2014.01.007. </a:t>
            </a:r>
            <a:r>
              <a:rPr lang="en-US" b="0" i="0" dirty="0" err="1">
                <a:solidFill>
                  <a:srgbClr val="212121"/>
                </a:solidFill>
                <a:effectLst/>
                <a:latin typeface="BlinkMacSystemFont"/>
              </a:rPr>
              <a:t>Epub</a:t>
            </a:r>
            <a:r>
              <a:rPr lang="en-US" b="0" i="0" dirty="0">
                <a:solidFill>
                  <a:srgbClr val="212121"/>
                </a:solidFill>
                <a:effectLst/>
                <a:latin typeface="BlinkMacSystemFont"/>
              </a:rPr>
              <a:t> 2014 Feb 4. PMID: 24630778.</a:t>
            </a:r>
            <a:endParaRPr lang="en-US" b="0" i="0" dirty="0">
              <a:solidFill>
                <a:srgbClr val="000000"/>
              </a:solidFill>
              <a:effectLst/>
              <a:latin typeface="Arial" panose="020B0604020202020204" pitchFamily="34" charset="0"/>
              <a:cs typeface="Arial" panose="020B0604020202020204" pitchFamily="34" charset="0"/>
            </a:endParaRPr>
          </a:p>
          <a:p>
            <a:endParaRPr lang="en-US" b="0" i="0" dirty="0">
              <a:solidFill>
                <a:srgbClr val="000000"/>
              </a:solidFill>
              <a:effectLst/>
              <a:latin typeface="Arial" panose="020B0604020202020204" pitchFamily="34" charset="0"/>
              <a:cs typeface="Arial" panose="020B0604020202020204" pitchFamily="34" charset="0"/>
            </a:endParaRPr>
          </a:p>
          <a:p>
            <a:r>
              <a:rPr lang="en-US" b="0" i="0" dirty="0">
                <a:solidFill>
                  <a:srgbClr val="212121"/>
                </a:solidFill>
                <a:effectLst/>
                <a:latin typeface="BlinkMacSystemFont"/>
              </a:rPr>
              <a:t>RCC incidence is significantly lower in Asian countries relative to other regions, which is attributed to environmental and genetic influences. Additionally, it has been demonstrated that different ethnic groups differ in their RCC characteristics which might lead to varied responses to therapy</a:t>
            </a:r>
            <a:r>
              <a:rPr lang="en-US" b="0" i="0" dirty="0">
                <a:solidFill>
                  <a:srgbClr val="000000"/>
                </a:solidFill>
                <a:effectLst/>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endParaRPr lang="en-US" b="0" i="0" dirty="0">
              <a:solidFill>
                <a:srgbClr val="303030"/>
              </a:solidFill>
              <a:effectLst/>
              <a:latin typeface="arial" panose="020B0604020202020204" pitchFamily="34" charset="0"/>
            </a:endParaRPr>
          </a:p>
          <a:p>
            <a:r>
              <a:rPr lang="en-US" b="0" i="0" dirty="0">
                <a:solidFill>
                  <a:srgbClr val="303030"/>
                </a:solidFill>
                <a:effectLst/>
                <a:latin typeface="arial" panose="020B0604020202020204" pitchFamily="34" charset="0"/>
              </a:rPr>
              <a:t>For example:</a:t>
            </a:r>
          </a:p>
          <a:p>
            <a:r>
              <a:rPr lang="en-US" b="0" i="0" dirty="0">
                <a:solidFill>
                  <a:srgbClr val="303030"/>
                </a:solidFill>
                <a:effectLst/>
                <a:latin typeface="arial" panose="020B0604020202020204" pitchFamily="34" charset="0"/>
              </a:rPr>
              <a:t>Oh WK, McDermott D, Porta C, et al. Angiogenesis inhibitor therapies for advanced renal cell carcinoma: toxicity and treatment patterns in clinical practice from a global medical chart review. </a:t>
            </a:r>
            <a:r>
              <a:rPr lang="en-US" b="0" i="1" dirty="0">
                <a:solidFill>
                  <a:srgbClr val="303030"/>
                </a:solidFill>
                <a:effectLst/>
                <a:latin typeface="arial" panose="020B0604020202020204" pitchFamily="34" charset="0"/>
              </a:rPr>
              <a:t>Int J Oncol</a:t>
            </a:r>
            <a:r>
              <a:rPr lang="en-US" b="0" i="0" dirty="0">
                <a:solidFill>
                  <a:srgbClr val="303030"/>
                </a:solidFill>
                <a:effectLst/>
                <a:latin typeface="arial" panose="020B0604020202020204" pitchFamily="34" charset="0"/>
              </a:rPr>
              <a:t>. 2014;44(1):5-16. doi:10.3892/ijo.2013.2181 </a:t>
            </a:r>
          </a:p>
          <a:p>
            <a:endParaRPr lang="en-US" b="0" i="0" dirty="0">
              <a:solidFill>
                <a:srgbClr val="000000"/>
              </a:solidFill>
              <a:effectLst/>
              <a:latin typeface="Arial" panose="020B0604020202020204" pitchFamily="34" charset="0"/>
              <a:cs typeface="Arial" panose="020B0604020202020204" pitchFamily="34" charset="0"/>
            </a:endParaRPr>
          </a:p>
          <a:p>
            <a:r>
              <a:rPr lang="en-US" b="0" i="0" dirty="0">
                <a:solidFill>
                  <a:srgbClr val="000000"/>
                </a:solidFill>
                <a:effectLst/>
                <a:latin typeface="Arial" panose="020B0604020202020204" pitchFamily="34" charset="0"/>
                <a:cs typeface="Arial" panose="020B0604020202020204" pitchFamily="34" charset="0"/>
              </a:rPr>
              <a:t>Sunitinib, sorafenib and bevacizumab patterns in the US, Europe, and Asia. Important differences found: </a:t>
            </a:r>
          </a:p>
          <a:p>
            <a:endParaRPr lang="en-US" b="0" i="0" dirty="0">
              <a:solidFill>
                <a:srgbClr val="000000"/>
              </a:solidFill>
              <a:effectLst/>
              <a:latin typeface="Arial" panose="020B0604020202020204" pitchFamily="34" charset="0"/>
              <a:cs typeface="Arial" panose="020B0604020202020204" pitchFamily="34" charset="0"/>
            </a:endParaRPr>
          </a:p>
          <a:p>
            <a:r>
              <a:rPr lang="en-US" b="0" i="0" dirty="0">
                <a:solidFill>
                  <a:srgbClr val="000000"/>
                </a:solidFill>
                <a:effectLst/>
                <a:latin typeface="Arial" panose="020B0604020202020204" pitchFamily="34" charset="0"/>
                <a:cs typeface="Arial" panose="020B0604020202020204" pitchFamily="34" charset="0"/>
              </a:rPr>
              <a:t>Fixed dosing of sunitinib more often used in the US and Europe. Patients receiving sunitinib in US and Europe almost twice as likely as those in Asia to initiate therapy at 50 mg QD 4/2. </a:t>
            </a:r>
          </a:p>
          <a:p>
            <a:endParaRPr lang="en-US" b="0" i="0" dirty="0">
              <a:solidFill>
                <a:srgbClr val="000000"/>
              </a:solidFill>
              <a:effectLst/>
              <a:latin typeface="Arial" panose="020B0604020202020204" pitchFamily="34" charset="0"/>
              <a:cs typeface="Arial" panose="020B0604020202020204" pitchFamily="34" charset="0"/>
            </a:endParaRPr>
          </a:p>
          <a:p>
            <a:r>
              <a:rPr lang="en-US" b="0" i="0" dirty="0">
                <a:solidFill>
                  <a:srgbClr val="000000"/>
                </a:solidFill>
                <a:effectLst/>
                <a:latin typeface="Arial" panose="020B0604020202020204" pitchFamily="34" charset="0"/>
                <a:cs typeface="Arial" panose="020B0604020202020204" pitchFamily="34" charset="0"/>
              </a:rPr>
              <a:t>The most commonly experienced AEs also varied across region. In the US and Europe, fatigue was the most common AE among patients receiving sunitinib, sorafenib and bevacizumab while hand-foot syndrome was the most common AE in Asian patients receiving sunitinib or sorafenib. The AEs most commonly leading to treatment discontinuation also varied.</a:t>
            </a:r>
          </a:p>
          <a:p>
            <a:endParaRPr lang="en-US" b="0" i="0" dirty="0">
              <a:solidFill>
                <a:srgbClr val="00000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526242B-4645-499B-86D9-B40794257450}" type="slidenum">
              <a:rPr lang="en-US" smtClean="0"/>
              <a:t>13</a:t>
            </a:fld>
            <a:endParaRPr lang="en-US"/>
          </a:p>
        </p:txBody>
      </p:sp>
    </p:spTree>
    <p:extLst>
      <p:ext uri="{BB962C8B-B14F-4D97-AF65-F5344CB8AC3E}">
        <p14:creationId xmlns:p14="http://schemas.microsoft.com/office/powerpoint/2010/main" val="2238584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1E13D-C9B3-4FEE-A826-63DBE4054CD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119546E-C3CB-474F-A760-8319111DE6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4175470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980DE-1F6F-464A-B774-E267DC26BD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75B8C7-CFAC-4442-9C09-C491B06AFA03}"/>
              </a:ext>
            </a:extLst>
          </p:cNvPr>
          <p:cNvSpPr>
            <a:spLocks noGrp="1"/>
          </p:cNvSpPr>
          <p:nvPr>
            <p:ph idx="1"/>
          </p:nvPr>
        </p:nvSpPr>
        <p:spPr/>
        <p:txBody>
          <a:bodyPr/>
          <a:lstStyle/>
          <a:p>
            <a:pPr lvl="0"/>
            <a:r>
              <a:rPr lang="en-US" dirty="0"/>
              <a:t>Click to edit Master text styles</a:t>
            </a:r>
          </a:p>
          <a:p>
            <a:pPr lvl="1"/>
            <a:r>
              <a:rPr lang="en-US" dirty="0"/>
              <a:t>Second level</a:t>
            </a:r>
          </a:p>
        </p:txBody>
      </p:sp>
      <p:sp>
        <p:nvSpPr>
          <p:cNvPr id="8" name="Content Placeholder 4">
            <a:extLst>
              <a:ext uri="{FF2B5EF4-FFF2-40B4-BE49-F238E27FC236}">
                <a16:creationId xmlns:a16="http://schemas.microsoft.com/office/drawing/2014/main" id="{753128F0-C133-4251-B5F2-4022D7EC098F}"/>
              </a:ext>
            </a:extLst>
          </p:cNvPr>
          <p:cNvSpPr>
            <a:spLocks noGrp="1"/>
          </p:cNvSpPr>
          <p:nvPr>
            <p:ph sz="quarter" idx="10" hasCustomPrompt="1"/>
          </p:nvPr>
        </p:nvSpPr>
        <p:spPr>
          <a:xfrm>
            <a:off x="838200" y="6362700"/>
            <a:ext cx="10515600" cy="419100"/>
          </a:xfrm>
        </p:spPr>
        <p:txBody>
          <a:bodyPr anchor="b">
            <a:normAutofit/>
          </a:bodyPr>
          <a:lstStyle>
            <a:lvl1pPr marL="0" indent="0" algn="l">
              <a:buNone/>
              <a:defRPr sz="1500">
                <a:solidFill>
                  <a:schemeClr val="tx2"/>
                </a:solidFill>
              </a:defRPr>
            </a:lvl1pPr>
          </a:lstStyle>
          <a:p>
            <a:pPr lvl="0"/>
            <a:r>
              <a:rPr lang="en-US" dirty="0"/>
              <a:t>References</a:t>
            </a:r>
          </a:p>
        </p:txBody>
      </p:sp>
    </p:spTree>
    <p:extLst>
      <p:ext uri="{BB962C8B-B14F-4D97-AF65-F5344CB8AC3E}">
        <p14:creationId xmlns:p14="http://schemas.microsoft.com/office/powerpoint/2010/main" val="300935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980DE-1F6F-464A-B774-E267DC26BD17}"/>
              </a:ext>
            </a:extLst>
          </p:cNvPr>
          <p:cNvSpPr>
            <a:spLocks noGrp="1"/>
          </p:cNvSpPr>
          <p:nvPr>
            <p:ph type="title"/>
          </p:nvPr>
        </p:nvSpPr>
        <p:spPr/>
        <p:txBody>
          <a:bodyPr/>
          <a:lstStyle>
            <a:lvl1pPr>
              <a:defRPr>
                <a:solidFill>
                  <a:schemeClr val="accent2"/>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8075B8C7-CFAC-4442-9C09-C491B06AFA03}"/>
              </a:ext>
            </a:extLst>
          </p:cNvPr>
          <p:cNvSpPr>
            <a:spLocks noGrp="1"/>
          </p:cNvSpPr>
          <p:nvPr>
            <p:ph idx="1"/>
          </p:nvPr>
        </p:nvSpPr>
        <p:spPr/>
        <p:txBody>
          <a:bodyPr/>
          <a:lstStyle>
            <a:lvl1pPr>
              <a:defRPr>
                <a:solidFill>
                  <a:schemeClr val="bg2"/>
                </a:solidFill>
              </a:defRPr>
            </a:lvl1pPr>
            <a:lvl2pPr>
              <a:defRPr>
                <a:solidFill>
                  <a:schemeClr val="bg2"/>
                </a:solidFill>
              </a:defRPr>
            </a:lvl2pPr>
          </a:lstStyle>
          <a:p>
            <a:pPr lvl="0"/>
            <a:r>
              <a:rPr lang="en-US" dirty="0"/>
              <a:t>Click to edit Master text styles</a:t>
            </a:r>
          </a:p>
          <a:p>
            <a:pPr lvl="1"/>
            <a:r>
              <a:rPr lang="en-US" dirty="0"/>
              <a:t>Second level</a:t>
            </a:r>
          </a:p>
        </p:txBody>
      </p:sp>
      <p:sp>
        <p:nvSpPr>
          <p:cNvPr id="5" name="Content Placeholder 4">
            <a:extLst>
              <a:ext uri="{FF2B5EF4-FFF2-40B4-BE49-F238E27FC236}">
                <a16:creationId xmlns:a16="http://schemas.microsoft.com/office/drawing/2014/main" id="{907AAEEE-9FEF-4598-8895-6ECDDF0A6AC5}"/>
              </a:ext>
            </a:extLst>
          </p:cNvPr>
          <p:cNvSpPr>
            <a:spLocks noGrp="1"/>
          </p:cNvSpPr>
          <p:nvPr>
            <p:ph sz="quarter" idx="10" hasCustomPrompt="1"/>
          </p:nvPr>
        </p:nvSpPr>
        <p:spPr>
          <a:xfrm>
            <a:off x="838200" y="6362700"/>
            <a:ext cx="10515600" cy="419100"/>
          </a:xfrm>
        </p:spPr>
        <p:txBody>
          <a:bodyPr anchor="b">
            <a:normAutofit/>
          </a:bodyPr>
          <a:lstStyle>
            <a:lvl1pPr marL="0" indent="0" algn="l">
              <a:buNone/>
              <a:defRPr sz="1500">
                <a:solidFill>
                  <a:schemeClr val="accent2"/>
                </a:solidFill>
              </a:defRPr>
            </a:lvl1pPr>
          </a:lstStyle>
          <a:p>
            <a:pPr lvl="0"/>
            <a:r>
              <a:rPr lang="en-US" dirty="0"/>
              <a:t>References</a:t>
            </a:r>
          </a:p>
        </p:txBody>
      </p:sp>
    </p:spTree>
    <p:extLst>
      <p:ext uri="{BB962C8B-B14F-4D97-AF65-F5344CB8AC3E}">
        <p14:creationId xmlns:p14="http://schemas.microsoft.com/office/powerpoint/2010/main" val="191103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B96E8-31E3-4801-BDB0-52C2A14807D3}"/>
              </a:ext>
            </a:extLst>
          </p:cNvPr>
          <p:cNvSpPr>
            <a:spLocks noGrp="1"/>
          </p:cNvSpPr>
          <p:nvPr>
            <p:ph type="title"/>
          </p:nvPr>
        </p:nvSpPr>
        <p:spPr/>
        <p:txBody>
          <a:bodyPr/>
          <a:lstStyle/>
          <a:p>
            <a:r>
              <a:rPr lang="en-US"/>
              <a:t>Click to edit Master title style</a:t>
            </a:r>
          </a:p>
        </p:txBody>
      </p:sp>
      <p:sp>
        <p:nvSpPr>
          <p:cNvPr id="6" name="Content Placeholder 4">
            <a:extLst>
              <a:ext uri="{FF2B5EF4-FFF2-40B4-BE49-F238E27FC236}">
                <a16:creationId xmlns:a16="http://schemas.microsoft.com/office/drawing/2014/main" id="{F04DC715-2B46-4955-9D98-4E4CB724E1C4}"/>
              </a:ext>
            </a:extLst>
          </p:cNvPr>
          <p:cNvSpPr>
            <a:spLocks noGrp="1"/>
          </p:cNvSpPr>
          <p:nvPr>
            <p:ph sz="quarter" idx="10" hasCustomPrompt="1"/>
          </p:nvPr>
        </p:nvSpPr>
        <p:spPr>
          <a:xfrm>
            <a:off x="838200" y="6362700"/>
            <a:ext cx="10515600" cy="419100"/>
          </a:xfrm>
        </p:spPr>
        <p:txBody>
          <a:bodyPr anchor="b">
            <a:normAutofit/>
          </a:bodyPr>
          <a:lstStyle>
            <a:lvl1pPr marL="0" indent="0" algn="l">
              <a:buNone/>
              <a:defRPr sz="1500">
                <a:solidFill>
                  <a:schemeClr val="tx2"/>
                </a:solidFill>
              </a:defRPr>
            </a:lvl1pPr>
          </a:lstStyle>
          <a:p>
            <a:pPr lvl="0"/>
            <a:r>
              <a:rPr lang="en-US" dirty="0"/>
              <a:t>References</a:t>
            </a:r>
          </a:p>
        </p:txBody>
      </p:sp>
    </p:spTree>
    <p:extLst>
      <p:ext uri="{BB962C8B-B14F-4D97-AF65-F5344CB8AC3E}">
        <p14:creationId xmlns:p14="http://schemas.microsoft.com/office/powerpoint/2010/main" val="24141471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1D03B70-A75A-4AD9-9002-9AF0CDD693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9B45524D-2096-4A77-8BFE-E7EA24361B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8904805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 id="2147483654" r:id="rId4"/>
  </p:sldLayoutIdLst>
  <p:txStyles>
    <p:titleStyle>
      <a:lvl1pPr algn="l" defTabSz="914400" rtl="0" eaLnBrk="1" latinLnBrk="0" hangingPunct="1">
        <a:lnSpc>
          <a:spcPct val="90000"/>
        </a:lnSpc>
        <a:spcBef>
          <a:spcPct val="0"/>
        </a:spcBef>
        <a:buNone/>
        <a:defRPr sz="4800" b="1"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000" kern="1200" baseline="0">
          <a:solidFill>
            <a:schemeClr val="accent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tynerblain.com/blog/2012/08/14/why-do-products-fail-picking-the-wrong-goals/"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svg"/><Relationship Id="rId12" Type="http://schemas.openxmlformats.org/officeDocument/2006/relationships/image" Target="../media/image11.sv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13.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image" Target="../media/image15.png"/><Relationship Id="rId11" Type="http://schemas.openxmlformats.org/officeDocument/2006/relationships/image" Target="../media/image20.svg"/><Relationship Id="rId5" Type="http://schemas.openxmlformats.org/officeDocument/2006/relationships/image" Target="../media/image14.svg"/><Relationship Id="rId10" Type="http://schemas.openxmlformats.org/officeDocument/2006/relationships/image" Target="../media/image19.png"/><Relationship Id="rId4" Type="http://schemas.openxmlformats.org/officeDocument/2006/relationships/image" Target="../media/image13.png"/><Relationship Id="rId9" Type="http://schemas.openxmlformats.org/officeDocument/2006/relationships/image" Target="../media/image18.svg"/></Relationships>
</file>

<file path=ppt/slides/_rels/slide1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svg"/><Relationship Id="rId12" Type="http://schemas.openxmlformats.org/officeDocument/2006/relationships/image" Target="../media/image11.sv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svg"/><Relationship Id="rId12" Type="http://schemas.openxmlformats.org/officeDocument/2006/relationships/image" Target="../media/image11.sv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2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svg"/><Relationship Id="rId12" Type="http://schemas.openxmlformats.org/officeDocument/2006/relationships/image" Target="../media/image11.sv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svg"/><Relationship Id="rId12" Type="http://schemas.openxmlformats.org/officeDocument/2006/relationships/image" Target="../media/image11.sv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svg"/><Relationship Id="rId12" Type="http://schemas.openxmlformats.org/officeDocument/2006/relationships/image" Target="../media/image11.sv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svg"/><Relationship Id="rId12" Type="http://schemas.openxmlformats.org/officeDocument/2006/relationships/image" Target="../media/image11.sv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BC1BF-EF4D-4C5D-9D19-B3B68990E7CC}"/>
              </a:ext>
            </a:extLst>
          </p:cNvPr>
          <p:cNvSpPr>
            <a:spLocks noGrp="1"/>
          </p:cNvSpPr>
          <p:nvPr>
            <p:ph type="ctrTitle"/>
          </p:nvPr>
        </p:nvSpPr>
        <p:spPr>
          <a:xfrm>
            <a:off x="812110" y="770344"/>
            <a:ext cx="6767561" cy="3925957"/>
          </a:xfrm>
        </p:spPr>
        <p:txBody>
          <a:bodyPr>
            <a:normAutofit fontScale="90000"/>
          </a:bodyPr>
          <a:lstStyle/>
          <a:p>
            <a:pPr algn="l"/>
            <a:r>
              <a:rPr lang="en-US" dirty="0">
                <a:solidFill>
                  <a:schemeClr val="accent2"/>
                </a:solidFill>
              </a:rPr>
              <a:t>Benefit of Nivolumab for Japanese Patients With Previously Treated Advanced Renal Cell Carcinoma</a:t>
            </a:r>
          </a:p>
        </p:txBody>
      </p:sp>
      <p:sp>
        <p:nvSpPr>
          <p:cNvPr id="3" name="Subtitle 2">
            <a:extLst>
              <a:ext uri="{FF2B5EF4-FFF2-40B4-BE49-F238E27FC236}">
                <a16:creationId xmlns:a16="http://schemas.microsoft.com/office/drawing/2014/main" id="{6283A344-9661-41D9-9193-1B7F74391B03}"/>
              </a:ext>
            </a:extLst>
          </p:cNvPr>
          <p:cNvSpPr>
            <a:spLocks noGrp="1"/>
          </p:cNvSpPr>
          <p:nvPr>
            <p:ph type="subTitle" idx="1"/>
          </p:nvPr>
        </p:nvSpPr>
        <p:spPr>
          <a:xfrm>
            <a:off x="850210" y="4753451"/>
            <a:ext cx="4277761" cy="615880"/>
          </a:xfrm>
        </p:spPr>
        <p:txBody>
          <a:bodyPr/>
          <a:lstStyle/>
          <a:p>
            <a:pPr algn="l"/>
            <a:r>
              <a:rPr lang="en-US" sz="3200" dirty="0" err="1">
                <a:solidFill>
                  <a:schemeClr val="bg2"/>
                </a:solidFill>
              </a:rPr>
              <a:t>CheckMate</a:t>
            </a:r>
            <a:r>
              <a:rPr lang="en-US" sz="3200" dirty="0">
                <a:solidFill>
                  <a:schemeClr val="bg2"/>
                </a:solidFill>
              </a:rPr>
              <a:t> 025</a:t>
            </a:r>
            <a:endParaRPr lang="en-US" dirty="0"/>
          </a:p>
        </p:txBody>
      </p:sp>
      <p:pic>
        <p:nvPicPr>
          <p:cNvPr id="11" name="Picture 10">
            <a:extLst>
              <a:ext uri="{FF2B5EF4-FFF2-40B4-BE49-F238E27FC236}">
                <a16:creationId xmlns:a16="http://schemas.microsoft.com/office/drawing/2014/main" id="{DD7A1AA5-A1F2-4885-B01F-E3E3034D5A67}"/>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617770" y="770344"/>
            <a:ext cx="3620045" cy="5162971"/>
          </a:xfrm>
          <a:prstGeom prst="rect">
            <a:avLst/>
          </a:prstGeom>
        </p:spPr>
      </p:pic>
    </p:spTree>
    <p:extLst>
      <p:ext uri="{BB962C8B-B14F-4D97-AF65-F5344CB8AC3E}">
        <p14:creationId xmlns:p14="http://schemas.microsoft.com/office/powerpoint/2010/main" val="38702755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011C6-FF6A-416C-BBEC-FF9874BE79B8}"/>
              </a:ext>
            </a:extLst>
          </p:cNvPr>
          <p:cNvSpPr>
            <a:spLocks noGrp="1"/>
          </p:cNvSpPr>
          <p:nvPr>
            <p:ph type="title"/>
          </p:nvPr>
        </p:nvSpPr>
        <p:spPr>
          <a:xfrm>
            <a:off x="838200" y="393700"/>
            <a:ext cx="10515600" cy="1325563"/>
          </a:xfrm>
        </p:spPr>
        <p:txBody>
          <a:bodyPr>
            <a:normAutofit fontScale="90000"/>
          </a:bodyPr>
          <a:lstStyle/>
          <a:p>
            <a:r>
              <a:rPr lang="en-US" dirty="0" err="1"/>
              <a:t>CheckMate</a:t>
            </a:r>
            <a:r>
              <a:rPr lang="en-US" dirty="0"/>
              <a:t> 025 was a randomized, open-label, phase 3 study of nivolumab compared with </a:t>
            </a:r>
            <a:r>
              <a:rPr lang="en-US" dirty="0" err="1"/>
              <a:t>everolimus</a:t>
            </a:r>
            <a:r>
              <a:rPr lang="en-US" dirty="0"/>
              <a:t> for previously treated </a:t>
            </a:r>
            <a:r>
              <a:rPr lang="en-US" dirty="0" err="1"/>
              <a:t>aRCC</a:t>
            </a:r>
            <a:endParaRPr lang="en-US" dirty="0"/>
          </a:p>
        </p:txBody>
      </p:sp>
      <p:sp>
        <p:nvSpPr>
          <p:cNvPr id="4" name="Content Placeholder 3">
            <a:extLst>
              <a:ext uri="{FF2B5EF4-FFF2-40B4-BE49-F238E27FC236}">
                <a16:creationId xmlns:a16="http://schemas.microsoft.com/office/drawing/2014/main" id="{8F982C69-404F-49EB-A221-2A3702ABF6AB}"/>
              </a:ext>
            </a:extLst>
          </p:cNvPr>
          <p:cNvSpPr>
            <a:spLocks noGrp="1"/>
          </p:cNvSpPr>
          <p:nvPr>
            <p:ph sz="quarter" idx="10"/>
          </p:nvPr>
        </p:nvSpPr>
        <p:spPr/>
        <p:txBody>
          <a:bodyPr/>
          <a:lstStyle/>
          <a:p>
            <a:r>
              <a:rPr lang="en-US" dirty="0" err="1">
                <a:cs typeface="Arial" panose="020B0604020202020204" pitchFamily="34" charset="0"/>
              </a:rPr>
              <a:t>Motzer</a:t>
            </a:r>
            <a:r>
              <a:rPr lang="en-US" dirty="0">
                <a:cs typeface="Arial" panose="020B0604020202020204" pitchFamily="34" charset="0"/>
              </a:rPr>
              <a:t> RJ, et al. </a:t>
            </a:r>
            <a:r>
              <a:rPr lang="en-US" i="1" dirty="0">
                <a:cs typeface="Arial" panose="020B0604020202020204" pitchFamily="34" charset="0"/>
              </a:rPr>
              <a:t>N </a:t>
            </a:r>
            <a:r>
              <a:rPr lang="en-US" i="1" dirty="0" err="1">
                <a:cs typeface="Arial" panose="020B0604020202020204" pitchFamily="34" charset="0"/>
              </a:rPr>
              <a:t>Engl</a:t>
            </a:r>
            <a:r>
              <a:rPr lang="en-US" i="1" dirty="0">
                <a:cs typeface="Arial" panose="020B0604020202020204" pitchFamily="34" charset="0"/>
              </a:rPr>
              <a:t> J Med. </a:t>
            </a:r>
            <a:r>
              <a:rPr lang="en-US" dirty="0">
                <a:cs typeface="Arial" panose="020B0604020202020204" pitchFamily="34" charset="0"/>
              </a:rPr>
              <a:t>2015;373(19):1803-1813. </a:t>
            </a:r>
          </a:p>
        </p:txBody>
      </p:sp>
      <p:sp>
        <p:nvSpPr>
          <p:cNvPr id="6" name="Rectangle 5">
            <a:extLst>
              <a:ext uri="{FF2B5EF4-FFF2-40B4-BE49-F238E27FC236}">
                <a16:creationId xmlns:a16="http://schemas.microsoft.com/office/drawing/2014/main" id="{35CBAC71-F596-4A0D-B9AB-C9700123D5CC}"/>
              </a:ext>
            </a:extLst>
          </p:cNvPr>
          <p:cNvSpPr/>
          <p:nvPr/>
        </p:nvSpPr>
        <p:spPr>
          <a:xfrm>
            <a:off x="1247775" y="3537941"/>
            <a:ext cx="2562225" cy="132556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25EC1D25-0715-478E-AF90-ED4D0A874A81}"/>
              </a:ext>
            </a:extLst>
          </p:cNvPr>
          <p:cNvSpPr txBox="1"/>
          <p:nvPr/>
        </p:nvSpPr>
        <p:spPr>
          <a:xfrm>
            <a:off x="1323975" y="3691432"/>
            <a:ext cx="2400300" cy="1015663"/>
          </a:xfrm>
          <a:prstGeom prst="rect">
            <a:avLst/>
          </a:prstGeom>
          <a:noFill/>
        </p:spPr>
        <p:txBody>
          <a:bodyPr wrap="square" rtlCol="0" anchor="ctr">
            <a:spAutoFit/>
          </a:bodyPr>
          <a:lstStyle/>
          <a:p>
            <a:pPr algn="ctr"/>
            <a:r>
              <a:rPr lang="en-US" sz="2000" b="1" dirty="0">
                <a:solidFill>
                  <a:schemeClr val="accent3"/>
                </a:solidFill>
              </a:rPr>
              <a:t>821 patients randomized at 146 sites in 24 countries</a:t>
            </a:r>
          </a:p>
        </p:txBody>
      </p:sp>
      <p:sp>
        <p:nvSpPr>
          <p:cNvPr id="9" name="Rectangle 8">
            <a:extLst>
              <a:ext uri="{FF2B5EF4-FFF2-40B4-BE49-F238E27FC236}">
                <a16:creationId xmlns:a16="http://schemas.microsoft.com/office/drawing/2014/main" id="{387886EE-2CA7-4BEF-BC9B-3B6475775D08}"/>
              </a:ext>
            </a:extLst>
          </p:cNvPr>
          <p:cNvSpPr/>
          <p:nvPr/>
        </p:nvSpPr>
        <p:spPr>
          <a:xfrm>
            <a:off x="7591425" y="2538655"/>
            <a:ext cx="2619343" cy="127872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1EBBEA11-4D70-40CF-A441-031102469876}"/>
              </a:ext>
            </a:extLst>
          </p:cNvPr>
          <p:cNvSpPr txBox="1"/>
          <p:nvPr/>
        </p:nvSpPr>
        <p:spPr>
          <a:xfrm>
            <a:off x="7591419" y="2516297"/>
            <a:ext cx="2619350" cy="1323439"/>
          </a:xfrm>
          <a:prstGeom prst="rect">
            <a:avLst/>
          </a:prstGeom>
          <a:noFill/>
        </p:spPr>
        <p:txBody>
          <a:bodyPr wrap="square" rtlCol="0" anchor="ctr">
            <a:spAutoFit/>
          </a:bodyPr>
          <a:lstStyle/>
          <a:p>
            <a:pPr algn="ctr"/>
            <a:r>
              <a:rPr lang="en-US" sz="2000" b="1" dirty="0">
                <a:solidFill>
                  <a:schemeClr val="accent3"/>
                </a:solidFill>
              </a:rPr>
              <a:t>406 patients received nivolumab: </a:t>
            </a:r>
          </a:p>
          <a:p>
            <a:pPr algn="ctr"/>
            <a:r>
              <a:rPr lang="en-US" sz="2000" b="1" dirty="0">
                <a:solidFill>
                  <a:schemeClr val="accent3"/>
                </a:solidFill>
              </a:rPr>
              <a:t>3 mg/kg IV every 2 weeks </a:t>
            </a:r>
          </a:p>
        </p:txBody>
      </p:sp>
      <p:cxnSp>
        <p:nvCxnSpPr>
          <p:cNvPr id="23" name="Straight Connector 22">
            <a:extLst>
              <a:ext uri="{FF2B5EF4-FFF2-40B4-BE49-F238E27FC236}">
                <a16:creationId xmlns:a16="http://schemas.microsoft.com/office/drawing/2014/main" id="{9D228606-CEF1-450C-B43F-88A40D61084F}"/>
              </a:ext>
            </a:extLst>
          </p:cNvPr>
          <p:cNvCxnSpPr>
            <a:cxnSpLocks/>
          </p:cNvCxnSpPr>
          <p:nvPr/>
        </p:nvCxnSpPr>
        <p:spPr>
          <a:xfrm>
            <a:off x="3810000" y="4199263"/>
            <a:ext cx="2286000" cy="126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B74511DE-3142-4029-A261-57CDF2BD3BEB}"/>
              </a:ext>
            </a:extLst>
          </p:cNvPr>
          <p:cNvCxnSpPr>
            <a:cxnSpLocks/>
          </p:cNvCxnSpPr>
          <p:nvPr/>
        </p:nvCxnSpPr>
        <p:spPr>
          <a:xfrm>
            <a:off x="6095999" y="5397302"/>
            <a:ext cx="1495427"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A0F9874E-CA04-4581-9D80-8A6C40D1717D}"/>
              </a:ext>
            </a:extLst>
          </p:cNvPr>
          <p:cNvCxnSpPr>
            <a:cxnSpLocks/>
          </p:cNvCxnSpPr>
          <p:nvPr/>
        </p:nvCxnSpPr>
        <p:spPr>
          <a:xfrm>
            <a:off x="6095999" y="3050381"/>
            <a:ext cx="0" cy="117671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C250AECF-E091-4BA2-94F0-7C34DCFCEC16}"/>
              </a:ext>
            </a:extLst>
          </p:cNvPr>
          <p:cNvCxnSpPr>
            <a:cxnSpLocks/>
          </p:cNvCxnSpPr>
          <p:nvPr/>
        </p:nvCxnSpPr>
        <p:spPr>
          <a:xfrm>
            <a:off x="6095999" y="4199263"/>
            <a:ext cx="0" cy="121728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28BA964-368F-4761-AC94-CBBD96995A26}"/>
              </a:ext>
            </a:extLst>
          </p:cNvPr>
          <p:cNvCxnSpPr>
            <a:cxnSpLocks/>
          </p:cNvCxnSpPr>
          <p:nvPr/>
        </p:nvCxnSpPr>
        <p:spPr>
          <a:xfrm>
            <a:off x="6095999" y="3050381"/>
            <a:ext cx="1495427"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6" name="Rectangle 45">
            <a:extLst>
              <a:ext uri="{FF2B5EF4-FFF2-40B4-BE49-F238E27FC236}">
                <a16:creationId xmlns:a16="http://schemas.microsoft.com/office/drawing/2014/main" id="{391F9728-71F4-4FBF-A2B8-3DFC985A59AD}"/>
              </a:ext>
            </a:extLst>
          </p:cNvPr>
          <p:cNvSpPr/>
          <p:nvPr/>
        </p:nvSpPr>
        <p:spPr>
          <a:xfrm>
            <a:off x="7591425" y="4757940"/>
            <a:ext cx="2619343" cy="127872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AD05E587-7E51-4CEC-994E-4F5D49656F3A}"/>
              </a:ext>
            </a:extLst>
          </p:cNvPr>
          <p:cNvSpPr txBox="1"/>
          <p:nvPr/>
        </p:nvSpPr>
        <p:spPr>
          <a:xfrm>
            <a:off x="7591418" y="4889470"/>
            <a:ext cx="2619343" cy="1015663"/>
          </a:xfrm>
          <a:prstGeom prst="rect">
            <a:avLst/>
          </a:prstGeom>
          <a:noFill/>
        </p:spPr>
        <p:txBody>
          <a:bodyPr wrap="square" rtlCol="0" anchor="ctr">
            <a:spAutoFit/>
          </a:bodyPr>
          <a:lstStyle/>
          <a:p>
            <a:pPr algn="ctr"/>
            <a:r>
              <a:rPr lang="en-US" sz="2000" b="1" dirty="0">
                <a:solidFill>
                  <a:schemeClr val="accent3"/>
                </a:solidFill>
              </a:rPr>
              <a:t>397 patients received </a:t>
            </a:r>
            <a:r>
              <a:rPr lang="en-US" sz="2000" b="1" dirty="0" err="1">
                <a:solidFill>
                  <a:schemeClr val="accent3"/>
                </a:solidFill>
              </a:rPr>
              <a:t>everolimus</a:t>
            </a:r>
            <a:r>
              <a:rPr lang="en-US" sz="2000" b="1" dirty="0">
                <a:solidFill>
                  <a:schemeClr val="accent3"/>
                </a:solidFill>
              </a:rPr>
              <a:t>:</a:t>
            </a:r>
          </a:p>
          <a:p>
            <a:pPr algn="ctr"/>
            <a:r>
              <a:rPr lang="en-US" sz="2000" b="1" dirty="0">
                <a:solidFill>
                  <a:schemeClr val="accent3"/>
                </a:solidFill>
              </a:rPr>
              <a:t>10 mg PO every day </a:t>
            </a:r>
          </a:p>
        </p:txBody>
      </p:sp>
    </p:spTree>
    <p:extLst>
      <p:ext uri="{BB962C8B-B14F-4D97-AF65-F5344CB8AC3E}">
        <p14:creationId xmlns:p14="http://schemas.microsoft.com/office/powerpoint/2010/main" val="683378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62682-7486-4CE1-A356-FF8B0E38AB62}"/>
              </a:ext>
            </a:extLst>
          </p:cNvPr>
          <p:cNvSpPr>
            <a:spLocks noGrp="1"/>
          </p:cNvSpPr>
          <p:nvPr>
            <p:ph type="title"/>
          </p:nvPr>
        </p:nvSpPr>
        <p:spPr>
          <a:xfrm>
            <a:off x="838200" y="324485"/>
            <a:ext cx="10515600" cy="1325563"/>
          </a:xfrm>
        </p:spPr>
        <p:txBody>
          <a:bodyPr>
            <a:normAutofit fontScale="90000"/>
          </a:bodyPr>
          <a:lstStyle/>
          <a:p>
            <a:r>
              <a:rPr lang="en-US" dirty="0"/>
              <a:t>Nivolumab improved OS and ORR versus </a:t>
            </a:r>
            <a:r>
              <a:rPr lang="en-US" dirty="0" err="1"/>
              <a:t>everolimus</a:t>
            </a:r>
            <a:r>
              <a:rPr lang="en-US" dirty="0"/>
              <a:t> in global population</a:t>
            </a:r>
          </a:p>
        </p:txBody>
      </p:sp>
      <p:graphicFrame>
        <p:nvGraphicFramePr>
          <p:cNvPr id="7" name="Content Placeholder 6">
            <a:extLst>
              <a:ext uri="{FF2B5EF4-FFF2-40B4-BE49-F238E27FC236}">
                <a16:creationId xmlns:a16="http://schemas.microsoft.com/office/drawing/2014/main" id="{FD06BBBE-5888-4D93-B61D-C816AB4EB0C9}"/>
              </a:ext>
            </a:extLst>
          </p:cNvPr>
          <p:cNvGraphicFramePr>
            <a:graphicFrameLocks noGrp="1"/>
          </p:cNvGraphicFramePr>
          <p:nvPr>
            <p:ph idx="1"/>
            <p:extLst>
              <p:ext uri="{D42A27DB-BD31-4B8C-83A1-F6EECF244321}">
                <p14:modId xmlns:p14="http://schemas.microsoft.com/office/powerpoint/2010/main" val="852072655"/>
              </p:ext>
            </p:extLst>
          </p:nvPr>
        </p:nvGraphicFramePr>
        <p:xfrm>
          <a:off x="1021715" y="1830704"/>
          <a:ext cx="9781540" cy="3942081"/>
        </p:xfrm>
        <a:graphic>
          <a:graphicData uri="http://schemas.openxmlformats.org/drawingml/2006/chart">
            <c:chart xmlns:c="http://schemas.openxmlformats.org/drawingml/2006/chart" xmlns:r="http://schemas.openxmlformats.org/officeDocument/2006/relationships" r:id="rId3"/>
          </a:graphicData>
        </a:graphic>
      </p:graphicFrame>
      <p:sp>
        <p:nvSpPr>
          <p:cNvPr id="4" name="Content Placeholder 3">
            <a:extLst>
              <a:ext uri="{FF2B5EF4-FFF2-40B4-BE49-F238E27FC236}">
                <a16:creationId xmlns:a16="http://schemas.microsoft.com/office/drawing/2014/main" id="{91671C28-6D82-4D88-8E0F-37054BBBCD78}"/>
              </a:ext>
            </a:extLst>
          </p:cNvPr>
          <p:cNvSpPr>
            <a:spLocks noGrp="1"/>
          </p:cNvSpPr>
          <p:nvPr>
            <p:ph sz="quarter" idx="10"/>
          </p:nvPr>
        </p:nvSpPr>
        <p:spPr/>
        <p:txBody>
          <a:bodyPr/>
          <a:lstStyle/>
          <a:p>
            <a:r>
              <a:rPr lang="en-US" dirty="0" err="1">
                <a:cs typeface="Arial" panose="020B0604020202020204" pitchFamily="34" charset="0"/>
              </a:rPr>
              <a:t>Motzer</a:t>
            </a:r>
            <a:r>
              <a:rPr lang="en-US" dirty="0">
                <a:cs typeface="Arial" panose="020B0604020202020204" pitchFamily="34" charset="0"/>
              </a:rPr>
              <a:t> RJ, et al. </a:t>
            </a:r>
            <a:r>
              <a:rPr lang="en-US" i="1" dirty="0">
                <a:cs typeface="Arial" panose="020B0604020202020204" pitchFamily="34" charset="0"/>
              </a:rPr>
              <a:t>N </a:t>
            </a:r>
            <a:r>
              <a:rPr lang="en-US" i="1" dirty="0" err="1">
                <a:cs typeface="Arial" panose="020B0604020202020204" pitchFamily="34" charset="0"/>
              </a:rPr>
              <a:t>Engl</a:t>
            </a:r>
            <a:r>
              <a:rPr lang="en-US" i="1" dirty="0">
                <a:cs typeface="Arial" panose="020B0604020202020204" pitchFamily="34" charset="0"/>
              </a:rPr>
              <a:t> J Med. </a:t>
            </a:r>
            <a:r>
              <a:rPr lang="en-US" dirty="0">
                <a:cs typeface="Arial" panose="020B0604020202020204" pitchFamily="34" charset="0"/>
              </a:rPr>
              <a:t>2015;373(19):1803-1813. </a:t>
            </a:r>
          </a:p>
        </p:txBody>
      </p:sp>
      <p:sp>
        <p:nvSpPr>
          <p:cNvPr id="10" name="TextBox 9">
            <a:extLst>
              <a:ext uri="{FF2B5EF4-FFF2-40B4-BE49-F238E27FC236}">
                <a16:creationId xmlns:a16="http://schemas.microsoft.com/office/drawing/2014/main" id="{E4A70FC3-D927-44C2-B769-4055A503A05E}"/>
              </a:ext>
            </a:extLst>
          </p:cNvPr>
          <p:cNvSpPr txBox="1"/>
          <p:nvPr/>
        </p:nvSpPr>
        <p:spPr>
          <a:xfrm>
            <a:off x="3807460" y="5396170"/>
            <a:ext cx="4363146" cy="400110"/>
          </a:xfrm>
          <a:prstGeom prst="rect">
            <a:avLst/>
          </a:prstGeom>
          <a:noFill/>
        </p:spPr>
        <p:txBody>
          <a:bodyPr wrap="square" rtlCol="0">
            <a:spAutoFit/>
          </a:bodyPr>
          <a:lstStyle/>
          <a:p>
            <a:r>
              <a:rPr lang="en-US" dirty="0"/>
              <a:t>*</a:t>
            </a:r>
            <a:r>
              <a:rPr lang="en-US" sz="2000" b="1" dirty="0">
                <a:solidFill>
                  <a:schemeClr val="accent1"/>
                </a:solidFill>
              </a:rPr>
              <a:t>Minimum 15-month follow up period</a:t>
            </a:r>
            <a:endParaRPr lang="en-US" b="1" dirty="0">
              <a:solidFill>
                <a:schemeClr val="accent1"/>
              </a:solidFill>
            </a:endParaRPr>
          </a:p>
        </p:txBody>
      </p:sp>
    </p:spTree>
    <p:extLst>
      <p:ext uri="{BB962C8B-B14F-4D97-AF65-F5344CB8AC3E}">
        <p14:creationId xmlns:p14="http://schemas.microsoft.com/office/powerpoint/2010/main" val="2623522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2D6B5-2598-44E9-88AC-D407AFA9761F}"/>
              </a:ext>
            </a:extLst>
          </p:cNvPr>
          <p:cNvSpPr>
            <a:spLocks noGrp="1"/>
          </p:cNvSpPr>
          <p:nvPr>
            <p:ph type="title"/>
          </p:nvPr>
        </p:nvSpPr>
        <p:spPr>
          <a:xfrm>
            <a:off x="838200" y="421111"/>
            <a:ext cx="10515600" cy="1325563"/>
          </a:xfrm>
        </p:spPr>
        <p:txBody>
          <a:bodyPr>
            <a:normAutofit fontScale="90000"/>
          </a:bodyPr>
          <a:lstStyle/>
          <a:p>
            <a:r>
              <a:rPr lang="en-US" dirty="0"/>
              <a:t>How does nivolumab compare to </a:t>
            </a:r>
            <a:r>
              <a:rPr lang="en-US" dirty="0" err="1"/>
              <a:t>everolimus</a:t>
            </a:r>
            <a:br>
              <a:rPr lang="en-US" dirty="0"/>
            </a:br>
            <a:r>
              <a:rPr lang="en-US" dirty="0"/>
              <a:t>in a subgroup analysis of Japanese patients enrolled in </a:t>
            </a:r>
            <a:r>
              <a:rPr lang="en-US" dirty="0" err="1"/>
              <a:t>CheckMate</a:t>
            </a:r>
            <a:r>
              <a:rPr lang="en-US" dirty="0"/>
              <a:t> 025?</a:t>
            </a:r>
          </a:p>
        </p:txBody>
      </p:sp>
      <p:sp>
        <p:nvSpPr>
          <p:cNvPr id="7" name="Oval 6">
            <a:extLst>
              <a:ext uri="{FF2B5EF4-FFF2-40B4-BE49-F238E27FC236}">
                <a16:creationId xmlns:a16="http://schemas.microsoft.com/office/drawing/2014/main" id="{EB5AFD02-90DC-4E3F-BBFD-65C259F7AF45}"/>
              </a:ext>
            </a:extLst>
          </p:cNvPr>
          <p:cNvSpPr/>
          <p:nvPr/>
        </p:nvSpPr>
        <p:spPr>
          <a:xfrm>
            <a:off x="838200" y="2742263"/>
            <a:ext cx="1402672" cy="1402672"/>
          </a:xfrm>
          <a:prstGeom prst="ellipse">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Globe">
            <a:extLst>
              <a:ext uri="{FF2B5EF4-FFF2-40B4-BE49-F238E27FC236}">
                <a16:creationId xmlns:a16="http://schemas.microsoft.com/office/drawing/2014/main" id="{A23470C7-096D-4242-AC2B-A1B085981BBD}"/>
              </a:ext>
            </a:extLst>
          </p:cNvPr>
          <p:cNvPicPr>
            <a:picLocks noGrp="1" noChangeAspect="1"/>
          </p:cNvPicPr>
          <p:nvPr>
            <p:ph idx="1"/>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06011" y="2986399"/>
            <a:ext cx="914400" cy="914400"/>
          </a:xfrm>
        </p:spPr>
      </p:pic>
      <p:cxnSp>
        <p:nvCxnSpPr>
          <p:cNvPr id="9" name="Straight Arrow Connector 8">
            <a:extLst>
              <a:ext uri="{FF2B5EF4-FFF2-40B4-BE49-F238E27FC236}">
                <a16:creationId xmlns:a16="http://schemas.microsoft.com/office/drawing/2014/main" id="{FC0ACB67-BDD7-4065-9280-EB4C601FCAF6}"/>
              </a:ext>
            </a:extLst>
          </p:cNvPr>
          <p:cNvCxnSpPr>
            <a:cxnSpLocks/>
          </p:cNvCxnSpPr>
          <p:nvPr/>
        </p:nvCxnSpPr>
        <p:spPr>
          <a:xfrm>
            <a:off x="2432482" y="3443599"/>
            <a:ext cx="1206457" cy="0"/>
          </a:xfrm>
          <a:prstGeom prst="straightConnector1">
            <a:avLst/>
          </a:prstGeom>
          <a:ln w="76200">
            <a:solidFill>
              <a:schemeClr val="tx1"/>
            </a:solidFill>
            <a:tailEnd type="triangle"/>
          </a:ln>
        </p:spPr>
        <p:style>
          <a:lnRef idx="3">
            <a:schemeClr val="accent1"/>
          </a:lnRef>
          <a:fillRef idx="0">
            <a:schemeClr val="accent1"/>
          </a:fillRef>
          <a:effectRef idx="2">
            <a:schemeClr val="accent1"/>
          </a:effectRef>
          <a:fontRef idx="minor">
            <a:schemeClr val="tx1"/>
          </a:fontRef>
        </p:style>
      </p:cxnSp>
      <p:pic>
        <p:nvPicPr>
          <p:cNvPr id="12" name="Picture 11">
            <a:extLst>
              <a:ext uri="{FF2B5EF4-FFF2-40B4-BE49-F238E27FC236}">
                <a16:creationId xmlns:a16="http://schemas.microsoft.com/office/drawing/2014/main" id="{B4321FF5-3616-4B82-A7A7-FA4840D6861D}"/>
              </a:ext>
            </a:extLst>
          </p:cNvPr>
          <p:cNvPicPr>
            <a:picLocks noChangeAspect="1"/>
          </p:cNvPicPr>
          <p:nvPr/>
        </p:nvPicPr>
        <p:blipFill>
          <a:blip r:embed="rId5"/>
          <a:stretch>
            <a:fillRect/>
          </a:stretch>
        </p:blipFill>
        <p:spPr>
          <a:xfrm>
            <a:off x="3830549" y="2739450"/>
            <a:ext cx="1402202" cy="1408298"/>
          </a:xfrm>
          <a:prstGeom prst="rect">
            <a:avLst/>
          </a:prstGeom>
        </p:spPr>
      </p:pic>
      <p:pic>
        <p:nvPicPr>
          <p:cNvPr id="14" name="Graphic 13" descr="Magnifying glass">
            <a:extLst>
              <a:ext uri="{FF2B5EF4-FFF2-40B4-BE49-F238E27FC236}">
                <a16:creationId xmlns:a16="http://schemas.microsoft.com/office/drawing/2014/main" id="{357A00AF-E717-4520-B6D6-A051A6143EB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074450" y="2983586"/>
            <a:ext cx="914400" cy="914400"/>
          </a:xfrm>
          <a:prstGeom prst="rect">
            <a:avLst/>
          </a:prstGeom>
        </p:spPr>
      </p:pic>
      <p:pic>
        <p:nvPicPr>
          <p:cNvPr id="21" name="Picture 20">
            <a:extLst>
              <a:ext uri="{FF2B5EF4-FFF2-40B4-BE49-F238E27FC236}">
                <a16:creationId xmlns:a16="http://schemas.microsoft.com/office/drawing/2014/main" id="{24B0E63B-9200-40CE-A123-9A7E234211F4}"/>
              </a:ext>
            </a:extLst>
          </p:cNvPr>
          <p:cNvPicPr>
            <a:picLocks noChangeAspect="1"/>
          </p:cNvPicPr>
          <p:nvPr/>
        </p:nvPicPr>
        <p:blipFill>
          <a:blip r:embed="rId8"/>
          <a:stretch>
            <a:fillRect/>
          </a:stretch>
        </p:blipFill>
        <p:spPr>
          <a:xfrm>
            <a:off x="5370513" y="3202786"/>
            <a:ext cx="1450974" cy="481626"/>
          </a:xfrm>
          <a:prstGeom prst="rect">
            <a:avLst/>
          </a:prstGeom>
        </p:spPr>
      </p:pic>
      <p:pic>
        <p:nvPicPr>
          <p:cNvPr id="24" name="Picture 23">
            <a:extLst>
              <a:ext uri="{FF2B5EF4-FFF2-40B4-BE49-F238E27FC236}">
                <a16:creationId xmlns:a16="http://schemas.microsoft.com/office/drawing/2014/main" id="{C2B22099-1633-498D-B0A9-ACE34FA1230A}"/>
              </a:ext>
            </a:extLst>
          </p:cNvPr>
          <p:cNvPicPr>
            <a:picLocks noChangeAspect="1"/>
          </p:cNvPicPr>
          <p:nvPr/>
        </p:nvPicPr>
        <p:blipFill>
          <a:blip r:embed="rId5"/>
          <a:stretch>
            <a:fillRect/>
          </a:stretch>
        </p:blipFill>
        <p:spPr>
          <a:xfrm>
            <a:off x="9553267" y="2739450"/>
            <a:ext cx="1402202" cy="1408298"/>
          </a:xfrm>
          <a:prstGeom prst="rect">
            <a:avLst/>
          </a:prstGeom>
        </p:spPr>
      </p:pic>
      <p:pic>
        <p:nvPicPr>
          <p:cNvPr id="26" name="Picture 25">
            <a:extLst>
              <a:ext uri="{FF2B5EF4-FFF2-40B4-BE49-F238E27FC236}">
                <a16:creationId xmlns:a16="http://schemas.microsoft.com/office/drawing/2014/main" id="{0DB667BC-D532-4431-AF84-049EB556FC2E}"/>
              </a:ext>
            </a:extLst>
          </p:cNvPr>
          <p:cNvPicPr>
            <a:picLocks noChangeAspect="1"/>
          </p:cNvPicPr>
          <p:nvPr/>
        </p:nvPicPr>
        <p:blipFill>
          <a:blip r:embed="rId8"/>
          <a:stretch>
            <a:fillRect/>
          </a:stretch>
        </p:blipFill>
        <p:spPr>
          <a:xfrm>
            <a:off x="8232813" y="3202786"/>
            <a:ext cx="1450974" cy="481626"/>
          </a:xfrm>
          <a:prstGeom prst="rect">
            <a:avLst/>
          </a:prstGeom>
        </p:spPr>
      </p:pic>
      <p:pic>
        <p:nvPicPr>
          <p:cNvPr id="16" name="Picture 15">
            <a:extLst>
              <a:ext uri="{FF2B5EF4-FFF2-40B4-BE49-F238E27FC236}">
                <a16:creationId xmlns:a16="http://schemas.microsoft.com/office/drawing/2014/main" id="{5FA1B152-9079-443E-BC6A-411AD6511D57}"/>
              </a:ext>
            </a:extLst>
          </p:cNvPr>
          <p:cNvPicPr>
            <a:picLocks noChangeAspect="1"/>
          </p:cNvPicPr>
          <p:nvPr/>
        </p:nvPicPr>
        <p:blipFill>
          <a:blip r:embed="rId5"/>
          <a:stretch>
            <a:fillRect/>
          </a:stretch>
        </p:blipFill>
        <p:spPr>
          <a:xfrm>
            <a:off x="6691908" y="2739450"/>
            <a:ext cx="1402202" cy="1408298"/>
          </a:xfrm>
          <a:prstGeom prst="rect">
            <a:avLst/>
          </a:prstGeom>
        </p:spPr>
      </p:pic>
      <p:pic>
        <p:nvPicPr>
          <p:cNvPr id="28" name="Graphic 27" descr="Microscope">
            <a:extLst>
              <a:ext uri="{FF2B5EF4-FFF2-40B4-BE49-F238E27FC236}">
                <a16:creationId xmlns:a16="http://schemas.microsoft.com/office/drawing/2014/main" id="{C2D99030-C159-4115-BDCF-49478D82B53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897045" y="2983586"/>
            <a:ext cx="914400" cy="914400"/>
          </a:xfrm>
          <a:prstGeom prst="rect">
            <a:avLst/>
          </a:prstGeom>
        </p:spPr>
      </p:pic>
      <p:pic>
        <p:nvPicPr>
          <p:cNvPr id="31" name="Graphic 30" descr="Brain in head">
            <a:extLst>
              <a:ext uri="{FF2B5EF4-FFF2-40B4-BE49-F238E27FC236}">
                <a16:creationId xmlns:a16="http://schemas.microsoft.com/office/drawing/2014/main" id="{A70066DC-CC66-436B-8FD9-CB311E19D88E}"/>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797168" y="2983586"/>
            <a:ext cx="914400" cy="914400"/>
          </a:xfrm>
          <a:prstGeom prst="rect">
            <a:avLst/>
          </a:prstGeom>
        </p:spPr>
      </p:pic>
      <p:sp>
        <p:nvSpPr>
          <p:cNvPr id="32" name="Content Placeholder 3">
            <a:extLst>
              <a:ext uri="{FF2B5EF4-FFF2-40B4-BE49-F238E27FC236}">
                <a16:creationId xmlns:a16="http://schemas.microsoft.com/office/drawing/2014/main" id="{9651E608-BECC-487F-B854-72A79B2F3894}"/>
              </a:ext>
            </a:extLst>
          </p:cNvPr>
          <p:cNvSpPr>
            <a:spLocks noGrp="1"/>
          </p:cNvSpPr>
          <p:nvPr>
            <p:ph sz="quarter" idx="10"/>
          </p:nvPr>
        </p:nvSpPr>
        <p:spPr>
          <a:xfrm>
            <a:off x="838200" y="6362700"/>
            <a:ext cx="10515600" cy="419100"/>
          </a:xfrm>
        </p:spPr>
        <p:txBody>
          <a:bodyPr/>
          <a:lstStyle/>
          <a:p>
            <a:r>
              <a:rPr lang="en-US" dirty="0">
                <a:cs typeface="Arial" panose="020B0604020202020204" pitchFamily="34" charset="0"/>
              </a:rPr>
              <a:t>Tomita Y, et al.</a:t>
            </a:r>
            <a:r>
              <a:rPr lang="en-US" b="0" i="1" dirty="0">
                <a:solidFill>
                  <a:srgbClr val="4D5156"/>
                </a:solidFill>
                <a:effectLst/>
                <a:cs typeface="Arial" panose="020B0604020202020204" pitchFamily="34" charset="0"/>
              </a:rPr>
              <a:t> </a:t>
            </a:r>
            <a:r>
              <a:rPr lang="en-US" b="0" i="1" dirty="0" err="1">
                <a:solidFill>
                  <a:srgbClr val="4D5156"/>
                </a:solidFill>
                <a:effectLst/>
                <a:cs typeface="Arial" panose="020B0604020202020204" pitchFamily="34" charset="0"/>
              </a:rPr>
              <a:t>Jpn</a:t>
            </a:r>
            <a:r>
              <a:rPr lang="en-US" b="0" i="1" dirty="0">
                <a:solidFill>
                  <a:srgbClr val="4D5156"/>
                </a:solidFill>
                <a:effectLst/>
                <a:cs typeface="Arial" panose="020B0604020202020204" pitchFamily="34" charset="0"/>
              </a:rPr>
              <a:t> J Clin Oncol</a:t>
            </a:r>
            <a:r>
              <a:rPr lang="en-US" b="0" i="0" dirty="0">
                <a:solidFill>
                  <a:srgbClr val="4D5156"/>
                </a:solidFill>
                <a:effectLst/>
                <a:cs typeface="Arial" panose="020B0604020202020204" pitchFamily="34" charset="0"/>
              </a:rPr>
              <a:t>. </a:t>
            </a:r>
            <a:r>
              <a:rPr lang="en-US" dirty="0">
                <a:cs typeface="Arial" panose="020B0604020202020204" pitchFamily="34" charset="0"/>
              </a:rPr>
              <a:t>2017, 47(7) 639–646</a:t>
            </a:r>
          </a:p>
        </p:txBody>
      </p:sp>
      <p:sp>
        <p:nvSpPr>
          <p:cNvPr id="33" name="TextBox 32">
            <a:extLst>
              <a:ext uri="{FF2B5EF4-FFF2-40B4-BE49-F238E27FC236}">
                <a16:creationId xmlns:a16="http://schemas.microsoft.com/office/drawing/2014/main" id="{492F779F-DD66-4C54-A911-FB4CD8594D0B}"/>
              </a:ext>
            </a:extLst>
          </p:cNvPr>
          <p:cNvSpPr txBox="1"/>
          <p:nvPr/>
        </p:nvSpPr>
        <p:spPr>
          <a:xfrm>
            <a:off x="-180975" y="4192559"/>
            <a:ext cx="3461657" cy="1200329"/>
          </a:xfrm>
          <a:prstGeom prst="rect">
            <a:avLst/>
          </a:prstGeom>
          <a:noFill/>
        </p:spPr>
        <p:txBody>
          <a:bodyPr wrap="square" rtlCol="0">
            <a:spAutoFit/>
          </a:bodyPr>
          <a:lstStyle/>
          <a:p>
            <a:pPr algn="ctr"/>
            <a:r>
              <a:rPr lang="en-US" sz="2400" dirty="0" err="1">
                <a:solidFill>
                  <a:schemeClr val="tx2"/>
                </a:solidFill>
              </a:rPr>
              <a:t>CheckMate</a:t>
            </a:r>
            <a:r>
              <a:rPr lang="en-US" sz="2400" dirty="0">
                <a:solidFill>
                  <a:schemeClr val="tx2"/>
                </a:solidFill>
              </a:rPr>
              <a:t> 025 results from 2015: Minimum follow-up 15 months</a:t>
            </a:r>
          </a:p>
        </p:txBody>
      </p:sp>
      <p:sp>
        <p:nvSpPr>
          <p:cNvPr id="35" name="TextBox 34">
            <a:extLst>
              <a:ext uri="{FF2B5EF4-FFF2-40B4-BE49-F238E27FC236}">
                <a16:creationId xmlns:a16="http://schemas.microsoft.com/office/drawing/2014/main" id="{53E7D1DE-AF54-47DF-9832-19AB6D29B293}"/>
              </a:ext>
            </a:extLst>
          </p:cNvPr>
          <p:cNvSpPr txBox="1"/>
          <p:nvPr/>
        </p:nvSpPr>
        <p:spPr>
          <a:xfrm>
            <a:off x="2854735" y="4192558"/>
            <a:ext cx="3461657" cy="1200329"/>
          </a:xfrm>
          <a:prstGeom prst="rect">
            <a:avLst/>
          </a:prstGeom>
          <a:noFill/>
        </p:spPr>
        <p:txBody>
          <a:bodyPr wrap="square" rtlCol="0" anchor="ctr">
            <a:spAutoFit/>
          </a:bodyPr>
          <a:lstStyle/>
          <a:p>
            <a:pPr algn="ctr"/>
            <a:r>
              <a:rPr lang="en-US" sz="2400" dirty="0">
                <a:solidFill>
                  <a:schemeClr val="tx2"/>
                </a:solidFill>
              </a:rPr>
              <a:t>Need for subgroup analysis of Japanese patients</a:t>
            </a:r>
          </a:p>
        </p:txBody>
      </p:sp>
      <p:sp>
        <p:nvSpPr>
          <p:cNvPr id="37" name="TextBox 36">
            <a:extLst>
              <a:ext uri="{FF2B5EF4-FFF2-40B4-BE49-F238E27FC236}">
                <a16:creationId xmlns:a16="http://schemas.microsoft.com/office/drawing/2014/main" id="{A708FAAC-26E6-4B70-87F6-6AAD0499E65A}"/>
              </a:ext>
            </a:extLst>
          </p:cNvPr>
          <p:cNvSpPr txBox="1"/>
          <p:nvPr/>
        </p:nvSpPr>
        <p:spPr>
          <a:xfrm>
            <a:off x="5828824" y="4212877"/>
            <a:ext cx="3461657" cy="1200329"/>
          </a:xfrm>
          <a:prstGeom prst="rect">
            <a:avLst/>
          </a:prstGeom>
          <a:noFill/>
        </p:spPr>
        <p:txBody>
          <a:bodyPr wrap="square" rtlCol="0" anchor="ctr">
            <a:spAutoFit/>
          </a:bodyPr>
          <a:lstStyle/>
          <a:p>
            <a:pPr algn="ctr"/>
            <a:r>
              <a:rPr lang="en-US" sz="2400" dirty="0">
                <a:solidFill>
                  <a:schemeClr val="tx2"/>
                </a:solidFill>
              </a:rPr>
              <a:t>Subgroup analysis methods </a:t>
            </a:r>
          </a:p>
          <a:p>
            <a:pPr algn="ctr"/>
            <a:r>
              <a:rPr lang="en-US" sz="2400" dirty="0">
                <a:solidFill>
                  <a:schemeClr val="tx2"/>
                </a:solidFill>
              </a:rPr>
              <a:t>and results</a:t>
            </a:r>
          </a:p>
        </p:txBody>
      </p:sp>
      <p:sp>
        <p:nvSpPr>
          <p:cNvPr id="39" name="TextBox 38">
            <a:extLst>
              <a:ext uri="{FF2B5EF4-FFF2-40B4-BE49-F238E27FC236}">
                <a16:creationId xmlns:a16="http://schemas.microsoft.com/office/drawing/2014/main" id="{314746CF-A43F-4C56-A597-81536BF039F6}"/>
              </a:ext>
            </a:extLst>
          </p:cNvPr>
          <p:cNvSpPr txBox="1"/>
          <p:nvPr/>
        </p:nvSpPr>
        <p:spPr>
          <a:xfrm>
            <a:off x="8525223" y="4192558"/>
            <a:ext cx="3461657" cy="461665"/>
          </a:xfrm>
          <a:prstGeom prst="rect">
            <a:avLst/>
          </a:prstGeom>
          <a:noFill/>
        </p:spPr>
        <p:txBody>
          <a:bodyPr wrap="square" rtlCol="0">
            <a:spAutoFit/>
          </a:bodyPr>
          <a:lstStyle/>
          <a:p>
            <a:pPr algn="ctr"/>
            <a:r>
              <a:rPr lang="en-US" sz="2400" dirty="0">
                <a:solidFill>
                  <a:schemeClr val="tx2"/>
                </a:solidFill>
              </a:rPr>
              <a:t>Implications</a:t>
            </a:r>
          </a:p>
        </p:txBody>
      </p:sp>
      <p:sp>
        <p:nvSpPr>
          <p:cNvPr id="3" name="Rectangle 2">
            <a:extLst>
              <a:ext uri="{FF2B5EF4-FFF2-40B4-BE49-F238E27FC236}">
                <a16:creationId xmlns:a16="http://schemas.microsoft.com/office/drawing/2014/main" id="{14A0CA56-C3C9-4FB0-8D54-2BFFFC15CE53}"/>
              </a:ext>
            </a:extLst>
          </p:cNvPr>
          <p:cNvSpPr/>
          <p:nvPr/>
        </p:nvSpPr>
        <p:spPr>
          <a:xfrm>
            <a:off x="95250" y="2190750"/>
            <a:ext cx="3659741" cy="2022127"/>
          </a:xfrm>
          <a:prstGeom prst="rect">
            <a:avLst/>
          </a:prstGeom>
          <a:solidFill>
            <a:srgbClr val="F2F2F2">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65A69483-641A-4B60-BEE6-18D72F3C5568}"/>
              </a:ext>
            </a:extLst>
          </p:cNvPr>
          <p:cNvSpPr/>
          <p:nvPr/>
        </p:nvSpPr>
        <p:spPr>
          <a:xfrm>
            <a:off x="151941" y="4192558"/>
            <a:ext cx="2979019" cy="2022127"/>
          </a:xfrm>
          <a:prstGeom prst="rect">
            <a:avLst/>
          </a:prstGeom>
          <a:solidFill>
            <a:srgbClr val="F2F2F2">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81AF5E28-67CD-4186-9610-CFB301D5C765}"/>
              </a:ext>
            </a:extLst>
          </p:cNvPr>
          <p:cNvSpPr/>
          <p:nvPr/>
        </p:nvSpPr>
        <p:spPr>
          <a:xfrm>
            <a:off x="5370513" y="2190750"/>
            <a:ext cx="5633728" cy="202212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B7EF70AE-AC88-4DE4-ACC3-6E344AAF9EFB}"/>
              </a:ext>
            </a:extLst>
          </p:cNvPr>
          <p:cNvSpPr/>
          <p:nvPr/>
        </p:nvSpPr>
        <p:spPr>
          <a:xfrm>
            <a:off x="6438900" y="4243211"/>
            <a:ext cx="5278150" cy="131801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42423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A04D7-E98E-40BE-9812-6477FC4129FC}"/>
              </a:ext>
            </a:extLst>
          </p:cNvPr>
          <p:cNvSpPr>
            <a:spLocks noGrp="1"/>
          </p:cNvSpPr>
          <p:nvPr>
            <p:ph type="title"/>
          </p:nvPr>
        </p:nvSpPr>
        <p:spPr>
          <a:xfrm>
            <a:off x="838200" y="343535"/>
            <a:ext cx="10515600" cy="1325563"/>
          </a:xfrm>
        </p:spPr>
        <p:txBody>
          <a:bodyPr>
            <a:normAutofit fontScale="90000"/>
          </a:bodyPr>
          <a:lstStyle/>
          <a:p>
            <a:r>
              <a:rPr lang="en-US" dirty="0"/>
              <a:t>Differences in efficacy and safety of therapies exist for </a:t>
            </a:r>
            <a:r>
              <a:rPr lang="en-US" dirty="0" err="1"/>
              <a:t>aRCC</a:t>
            </a:r>
            <a:r>
              <a:rPr lang="en-US" dirty="0"/>
              <a:t> in Asian patients</a:t>
            </a:r>
          </a:p>
        </p:txBody>
      </p:sp>
      <p:sp>
        <p:nvSpPr>
          <p:cNvPr id="10" name="Hexagon 9">
            <a:extLst>
              <a:ext uri="{FF2B5EF4-FFF2-40B4-BE49-F238E27FC236}">
                <a16:creationId xmlns:a16="http://schemas.microsoft.com/office/drawing/2014/main" id="{5186B333-D7E1-4E34-8DDC-D7A0608A84D6}"/>
              </a:ext>
            </a:extLst>
          </p:cNvPr>
          <p:cNvSpPr/>
          <p:nvPr/>
        </p:nvSpPr>
        <p:spPr>
          <a:xfrm>
            <a:off x="2113144" y="2571193"/>
            <a:ext cx="2607202" cy="2223085"/>
          </a:xfrm>
          <a:prstGeom prst="hex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000" b="1" dirty="0"/>
              <a:t>Environmental</a:t>
            </a:r>
          </a:p>
        </p:txBody>
      </p:sp>
      <p:pic>
        <p:nvPicPr>
          <p:cNvPr id="20" name="Picture 19">
            <a:extLst>
              <a:ext uri="{FF2B5EF4-FFF2-40B4-BE49-F238E27FC236}">
                <a16:creationId xmlns:a16="http://schemas.microsoft.com/office/drawing/2014/main" id="{46D21278-7172-4ECB-BBA2-C2A4002DE830}"/>
              </a:ext>
            </a:extLst>
          </p:cNvPr>
          <p:cNvPicPr>
            <a:picLocks noChangeAspect="1"/>
          </p:cNvPicPr>
          <p:nvPr/>
        </p:nvPicPr>
        <p:blipFill>
          <a:blip r:embed="rId3"/>
          <a:stretch>
            <a:fillRect/>
          </a:stretch>
        </p:blipFill>
        <p:spPr>
          <a:xfrm>
            <a:off x="4584635" y="3908927"/>
            <a:ext cx="2553922" cy="2223085"/>
          </a:xfrm>
          <a:prstGeom prst="rect">
            <a:avLst/>
          </a:prstGeom>
        </p:spPr>
      </p:pic>
      <p:pic>
        <p:nvPicPr>
          <p:cNvPr id="29" name="Content Placeholder 28" descr="City">
            <a:extLst>
              <a:ext uri="{FF2B5EF4-FFF2-40B4-BE49-F238E27FC236}">
                <a16:creationId xmlns:a16="http://schemas.microsoft.com/office/drawing/2014/main" id="{8213CE21-E99B-4200-B320-0851F5E1DA75}"/>
              </a:ext>
            </a:extLst>
          </p:cNvPr>
          <p:cNvPicPr>
            <a:picLocks noGrp="1" noChangeAspect="1"/>
          </p:cNvPicPr>
          <p:nvPr>
            <p:ph sz="quarter" idx="10"/>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715073" y="3316936"/>
            <a:ext cx="1371600" cy="1371600"/>
          </a:xfrm>
        </p:spPr>
      </p:pic>
      <p:sp>
        <p:nvSpPr>
          <p:cNvPr id="33" name="TextBox 32">
            <a:extLst>
              <a:ext uri="{FF2B5EF4-FFF2-40B4-BE49-F238E27FC236}">
                <a16:creationId xmlns:a16="http://schemas.microsoft.com/office/drawing/2014/main" id="{92951313-5780-4E73-8B6C-5283C8D646C1}"/>
              </a:ext>
            </a:extLst>
          </p:cNvPr>
          <p:cNvSpPr txBox="1"/>
          <p:nvPr/>
        </p:nvSpPr>
        <p:spPr>
          <a:xfrm>
            <a:off x="5266348" y="4288426"/>
            <a:ext cx="1212297" cy="400110"/>
          </a:xfrm>
          <a:prstGeom prst="rect">
            <a:avLst/>
          </a:prstGeom>
          <a:noFill/>
        </p:spPr>
        <p:txBody>
          <a:bodyPr wrap="square">
            <a:spAutoFit/>
          </a:bodyPr>
          <a:lstStyle/>
          <a:p>
            <a:pPr algn="ctr"/>
            <a:r>
              <a:rPr lang="en-US" sz="2000" b="1" dirty="0">
                <a:solidFill>
                  <a:schemeClr val="bg1"/>
                </a:solidFill>
              </a:rPr>
              <a:t>Genetic</a:t>
            </a:r>
          </a:p>
        </p:txBody>
      </p:sp>
      <p:pic>
        <p:nvPicPr>
          <p:cNvPr id="47" name="Picture 46">
            <a:extLst>
              <a:ext uri="{FF2B5EF4-FFF2-40B4-BE49-F238E27FC236}">
                <a16:creationId xmlns:a16="http://schemas.microsoft.com/office/drawing/2014/main" id="{C1011417-F794-432C-B5F3-9C2BC3677AC0}"/>
              </a:ext>
            </a:extLst>
          </p:cNvPr>
          <p:cNvPicPr>
            <a:picLocks noChangeAspect="1"/>
          </p:cNvPicPr>
          <p:nvPr/>
        </p:nvPicPr>
        <p:blipFill>
          <a:blip r:embed="rId6"/>
          <a:stretch>
            <a:fillRect/>
          </a:stretch>
        </p:blipFill>
        <p:spPr>
          <a:xfrm>
            <a:off x="5354574" y="4794278"/>
            <a:ext cx="1061168" cy="1061168"/>
          </a:xfrm>
          <a:prstGeom prst="rect">
            <a:avLst/>
          </a:prstGeom>
        </p:spPr>
      </p:pic>
      <p:pic>
        <p:nvPicPr>
          <p:cNvPr id="51" name="Picture 50">
            <a:extLst>
              <a:ext uri="{FF2B5EF4-FFF2-40B4-BE49-F238E27FC236}">
                <a16:creationId xmlns:a16="http://schemas.microsoft.com/office/drawing/2014/main" id="{C5869B73-B7B9-4632-A392-A5B8912C3AF2}"/>
              </a:ext>
            </a:extLst>
          </p:cNvPr>
          <p:cNvPicPr>
            <a:picLocks noChangeAspect="1"/>
          </p:cNvPicPr>
          <p:nvPr/>
        </p:nvPicPr>
        <p:blipFill>
          <a:blip r:embed="rId7"/>
          <a:stretch>
            <a:fillRect/>
          </a:stretch>
        </p:blipFill>
        <p:spPr>
          <a:xfrm>
            <a:off x="7074218" y="2569045"/>
            <a:ext cx="2555590" cy="2225233"/>
          </a:xfrm>
          <a:prstGeom prst="rect">
            <a:avLst/>
          </a:prstGeom>
        </p:spPr>
      </p:pic>
      <p:sp>
        <p:nvSpPr>
          <p:cNvPr id="53" name="TextBox 52">
            <a:extLst>
              <a:ext uri="{FF2B5EF4-FFF2-40B4-BE49-F238E27FC236}">
                <a16:creationId xmlns:a16="http://schemas.microsoft.com/office/drawing/2014/main" id="{96A2C619-778D-4972-9C89-EC4DC0BBA9CA}"/>
              </a:ext>
            </a:extLst>
          </p:cNvPr>
          <p:cNvSpPr txBox="1"/>
          <p:nvPr/>
        </p:nvSpPr>
        <p:spPr>
          <a:xfrm>
            <a:off x="7680427" y="2820496"/>
            <a:ext cx="1454960" cy="707886"/>
          </a:xfrm>
          <a:prstGeom prst="rect">
            <a:avLst/>
          </a:prstGeom>
          <a:noFill/>
        </p:spPr>
        <p:txBody>
          <a:bodyPr wrap="square">
            <a:spAutoFit/>
          </a:bodyPr>
          <a:lstStyle/>
          <a:p>
            <a:pPr algn="ctr"/>
            <a:r>
              <a:rPr lang="en-US" sz="2000" b="1" dirty="0">
                <a:solidFill>
                  <a:schemeClr val="bg1"/>
                </a:solidFill>
              </a:rPr>
              <a:t>Treatment </a:t>
            </a:r>
          </a:p>
          <a:p>
            <a:pPr algn="ctr"/>
            <a:r>
              <a:rPr lang="en-US" sz="2000" b="1" dirty="0">
                <a:solidFill>
                  <a:schemeClr val="bg1"/>
                </a:solidFill>
              </a:rPr>
              <a:t>Patterns</a:t>
            </a:r>
            <a:endParaRPr lang="en-US" b="1" dirty="0">
              <a:solidFill>
                <a:schemeClr val="bg1"/>
              </a:solidFill>
            </a:endParaRPr>
          </a:p>
        </p:txBody>
      </p:sp>
      <p:pic>
        <p:nvPicPr>
          <p:cNvPr id="55" name="Graphic 54" descr="Medicine">
            <a:extLst>
              <a:ext uri="{FF2B5EF4-FFF2-40B4-BE49-F238E27FC236}">
                <a16:creationId xmlns:a16="http://schemas.microsoft.com/office/drawing/2014/main" id="{181AA9C1-89B5-4059-A38B-E8F14C1D5A9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527463" y="3623632"/>
            <a:ext cx="1004269" cy="1004269"/>
          </a:xfrm>
          <a:prstGeom prst="rect">
            <a:avLst/>
          </a:prstGeom>
        </p:spPr>
      </p:pic>
      <p:pic>
        <p:nvPicPr>
          <p:cNvPr id="57" name="Graphic 56" descr="Needle">
            <a:extLst>
              <a:ext uri="{FF2B5EF4-FFF2-40B4-BE49-F238E27FC236}">
                <a16:creationId xmlns:a16="http://schemas.microsoft.com/office/drawing/2014/main" id="{4B97BAE1-33EA-49B2-81E5-4A51F77AC293}"/>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8287892" y="3623632"/>
            <a:ext cx="994094" cy="994094"/>
          </a:xfrm>
          <a:prstGeom prst="rect">
            <a:avLst/>
          </a:prstGeom>
        </p:spPr>
      </p:pic>
    </p:spTree>
    <p:extLst>
      <p:ext uri="{BB962C8B-B14F-4D97-AF65-F5344CB8AC3E}">
        <p14:creationId xmlns:p14="http://schemas.microsoft.com/office/powerpoint/2010/main" val="12938333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2D6B5-2598-44E9-88AC-D407AFA9761F}"/>
              </a:ext>
            </a:extLst>
          </p:cNvPr>
          <p:cNvSpPr>
            <a:spLocks noGrp="1"/>
          </p:cNvSpPr>
          <p:nvPr>
            <p:ph type="title"/>
          </p:nvPr>
        </p:nvSpPr>
        <p:spPr>
          <a:xfrm>
            <a:off x="838200" y="421111"/>
            <a:ext cx="10515600" cy="1325563"/>
          </a:xfrm>
        </p:spPr>
        <p:txBody>
          <a:bodyPr>
            <a:normAutofit fontScale="90000"/>
          </a:bodyPr>
          <a:lstStyle/>
          <a:p>
            <a:r>
              <a:rPr lang="en-US" dirty="0"/>
              <a:t>How does nivolumab compare to </a:t>
            </a:r>
            <a:r>
              <a:rPr lang="en-US" dirty="0" err="1"/>
              <a:t>everolimus</a:t>
            </a:r>
            <a:br>
              <a:rPr lang="en-US" dirty="0"/>
            </a:br>
            <a:r>
              <a:rPr lang="en-US" dirty="0"/>
              <a:t>in a subgroup analysis of Japanese patients enrolled in </a:t>
            </a:r>
            <a:r>
              <a:rPr lang="en-US" dirty="0" err="1"/>
              <a:t>CheckMate</a:t>
            </a:r>
            <a:r>
              <a:rPr lang="en-US" dirty="0"/>
              <a:t> 025?</a:t>
            </a:r>
          </a:p>
        </p:txBody>
      </p:sp>
      <p:sp>
        <p:nvSpPr>
          <p:cNvPr id="7" name="Oval 6">
            <a:extLst>
              <a:ext uri="{FF2B5EF4-FFF2-40B4-BE49-F238E27FC236}">
                <a16:creationId xmlns:a16="http://schemas.microsoft.com/office/drawing/2014/main" id="{EB5AFD02-90DC-4E3F-BBFD-65C259F7AF45}"/>
              </a:ext>
            </a:extLst>
          </p:cNvPr>
          <p:cNvSpPr/>
          <p:nvPr/>
        </p:nvSpPr>
        <p:spPr>
          <a:xfrm>
            <a:off x="838200" y="2742263"/>
            <a:ext cx="1402672" cy="1402672"/>
          </a:xfrm>
          <a:prstGeom prst="ellipse">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Globe">
            <a:extLst>
              <a:ext uri="{FF2B5EF4-FFF2-40B4-BE49-F238E27FC236}">
                <a16:creationId xmlns:a16="http://schemas.microsoft.com/office/drawing/2014/main" id="{A23470C7-096D-4242-AC2B-A1B085981BBD}"/>
              </a:ext>
            </a:extLst>
          </p:cNvPr>
          <p:cNvPicPr>
            <a:picLocks noGrp="1" noChangeAspect="1"/>
          </p:cNvPicPr>
          <p:nvPr>
            <p:ph idx="1"/>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06011" y="2986399"/>
            <a:ext cx="914400" cy="914400"/>
          </a:xfrm>
        </p:spPr>
      </p:pic>
      <p:cxnSp>
        <p:nvCxnSpPr>
          <p:cNvPr id="9" name="Straight Arrow Connector 8">
            <a:extLst>
              <a:ext uri="{FF2B5EF4-FFF2-40B4-BE49-F238E27FC236}">
                <a16:creationId xmlns:a16="http://schemas.microsoft.com/office/drawing/2014/main" id="{FC0ACB67-BDD7-4065-9280-EB4C601FCAF6}"/>
              </a:ext>
            </a:extLst>
          </p:cNvPr>
          <p:cNvCxnSpPr>
            <a:cxnSpLocks/>
          </p:cNvCxnSpPr>
          <p:nvPr/>
        </p:nvCxnSpPr>
        <p:spPr>
          <a:xfrm>
            <a:off x="2432482" y="3443599"/>
            <a:ext cx="1206457" cy="0"/>
          </a:xfrm>
          <a:prstGeom prst="straightConnector1">
            <a:avLst/>
          </a:prstGeom>
          <a:ln w="76200">
            <a:solidFill>
              <a:schemeClr val="tx1"/>
            </a:solidFill>
            <a:tailEnd type="triangle"/>
          </a:ln>
        </p:spPr>
        <p:style>
          <a:lnRef idx="3">
            <a:schemeClr val="accent1"/>
          </a:lnRef>
          <a:fillRef idx="0">
            <a:schemeClr val="accent1"/>
          </a:fillRef>
          <a:effectRef idx="2">
            <a:schemeClr val="accent1"/>
          </a:effectRef>
          <a:fontRef idx="minor">
            <a:schemeClr val="tx1"/>
          </a:fontRef>
        </p:style>
      </p:cxnSp>
      <p:pic>
        <p:nvPicPr>
          <p:cNvPr id="12" name="Picture 11">
            <a:extLst>
              <a:ext uri="{FF2B5EF4-FFF2-40B4-BE49-F238E27FC236}">
                <a16:creationId xmlns:a16="http://schemas.microsoft.com/office/drawing/2014/main" id="{B4321FF5-3616-4B82-A7A7-FA4840D6861D}"/>
              </a:ext>
            </a:extLst>
          </p:cNvPr>
          <p:cNvPicPr>
            <a:picLocks noChangeAspect="1"/>
          </p:cNvPicPr>
          <p:nvPr/>
        </p:nvPicPr>
        <p:blipFill>
          <a:blip r:embed="rId5"/>
          <a:stretch>
            <a:fillRect/>
          </a:stretch>
        </p:blipFill>
        <p:spPr>
          <a:xfrm>
            <a:off x="3830549" y="2739450"/>
            <a:ext cx="1402202" cy="1408298"/>
          </a:xfrm>
          <a:prstGeom prst="rect">
            <a:avLst/>
          </a:prstGeom>
        </p:spPr>
      </p:pic>
      <p:pic>
        <p:nvPicPr>
          <p:cNvPr id="14" name="Graphic 13" descr="Magnifying glass">
            <a:extLst>
              <a:ext uri="{FF2B5EF4-FFF2-40B4-BE49-F238E27FC236}">
                <a16:creationId xmlns:a16="http://schemas.microsoft.com/office/drawing/2014/main" id="{357A00AF-E717-4520-B6D6-A051A6143EB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074450" y="2983586"/>
            <a:ext cx="914400" cy="914400"/>
          </a:xfrm>
          <a:prstGeom prst="rect">
            <a:avLst/>
          </a:prstGeom>
        </p:spPr>
      </p:pic>
      <p:pic>
        <p:nvPicPr>
          <p:cNvPr id="21" name="Picture 20">
            <a:extLst>
              <a:ext uri="{FF2B5EF4-FFF2-40B4-BE49-F238E27FC236}">
                <a16:creationId xmlns:a16="http://schemas.microsoft.com/office/drawing/2014/main" id="{24B0E63B-9200-40CE-A123-9A7E234211F4}"/>
              </a:ext>
            </a:extLst>
          </p:cNvPr>
          <p:cNvPicPr>
            <a:picLocks noChangeAspect="1"/>
          </p:cNvPicPr>
          <p:nvPr/>
        </p:nvPicPr>
        <p:blipFill>
          <a:blip r:embed="rId8"/>
          <a:stretch>
            <a:fillRect/>
          </a:stretch>
        </p:blipFill>
        <p:spPr>
          <a:xfrm>
            <a:off x="5370513" y="3202786"/>
            <a:ext cx="1450974" cy="481626"/>
          </a:xfrm>
          <a:prstGeom prst="rect">
            <a:avLst/>
          </a:prstGeom>
        </p:spPr>
      </p:pic>
      <p:pic>
        <p:nvPicPr>
          <p:cNvPr id="24" name="Picture 23">
            <a:extLst>
              <a:ext uri="{FF2B5EF4-FFF2-40B4-BE49-F238E27FC236}">
                <a16:creationId xmlns:a16="http://schemas.microsoft.com/office/drawing/2014/main" id="{C2B22099-1633-498D-B0A9-ACE34FA1230A}"/>
              </a:ext>
            </a:extLst>
          </p:cNvPr>
          <p:cNvPicPr>
            <a:picLocks noChangeAspect="1"/>
          </p:cNvPicPr>
          <p:nvPr/>
        </p:nvPicPr>
        <p:blipFill>
          <a:blip r:embed="rId5"/>
          <a:stretch>
            <a:fillRect/>
          </a:stretch>
        </p:blipFill>
        <p:spPr>
          <a:xfrm>
            <a:off x="9553267" y="2739450"/>
            <a:ext cx="1402202" cy="1408298"/>
          </a:xfrm>
          <a:prstGeom prst="rect">
            <a:avLst/>
          </a:prstGeom>
        </p:spPr>
      </p:pic>
      <p:pic>
        <p:nvPicPr>
          <p:cNvPr id="26" name="Picture 25">
            <a:extLst>
              <a:ext uri="{FF2B5EF4-FFF2-40B4-BE49-F238E27FC236}">
                <a16:creationId xmlns:a16="http://schemas.microsoft.com/office/drawing/2014/main" id="{0DB667BC-D532-4431-AF84-049EB556FC2E}"/>
              </a:ext>
            </a:extLst>
          </p:cNvPr>
          <p:cNvPicPr>
            <a:picLocks noChangeAspect="1"/>
          </p:cNvPicPr>
          <p:nvPr/>
        </p:nvPicPr>
        <p:blipFill>
          <a:blip r:embed="rId8"/>
          <a:stretch>
            <a:fillRect/>
          </a:stretch>
        </p:blipFill>
        <p:spPr>
          <a:xfrm>
            <a:off x="8232813" y="3202786"/>
            <a:ext cx="1450974" cy="481626"/>
          </a:xfrm>
          <a:prstGeom prst="rect">
            <a:avLst/>
          </a:prstGeom>
        </p:spPr>
      </p:pic>
      <p:pic>
        <p:nvPicPr>
          <p:cNvPr id="16" name="Picture 15">
            <a:extLst>
              <a:ext uri="{FF2B5EF4-FFF2-40B4-BE49-F238E27FC236}">
                <a16:creationId xmlns:a16="http://schemas.microsoft.com/office/drawing/2014/main" id="{5FA1B152-9079-443E-BC6A-411AD6511D57}"/>
              </a:ext>
            </a:extLst>
          </p:cNvPr>
          <p:cNvPicPr>
            <a:picLocks noChangeAspect="1"/>
          </p:cNvPicPr>
          <p:nvPr/>
        </p:nvPicPr>
        <p:blipFill>
          <a:blip r:embed="rId5"/>
          <a:stretch>
            <a:fillRect/>
          </a:stretch>
        </p:blipFill>
        <p:spPr>
          <a:xfrm>
            <a:off x="6691908" y="2739450"/>
            <a:ext cx="1402202" cy="1408298"/>
          </a:xfrm>
          <a:prstGeom prst="rect">
            <a:avLst/>
          </a:prstGeom>
        </p:spPr>
      </p:pic>
      <p:pic>
        <p:nvPicPr>
          <p:cNvPr id="28" name="Graphic 27" descr="Microscope">
            <a:extLst>
              <a:ext uri="{FF2B5EF4-FFF2-40B4-BE49-F238E27FC236}">
                <a16:creationId xmlns:a16="http://schemas.microsoft.com/office/drawing/2014/main" id="{C2D99030-C159-4115-BDCF-49478D82B53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897045" y="2983586"/>
            <a:ext cx="914400" cy="914400"/>
          </a:xfrm>
          <a:prstGeom prst="rect">
            <a:avLst/>
          </a:prstGeom>
        </p:spPr>
      </p:pic>
      <p:pic>
        <p:nvPicPr>
          <p:cNvPr id="31" name="Graphic 30" descr="Brain in head">
            <a:extLst>
              <a:ext uri="{FF2B5EF4-FFF2-40B4-BE49-F238E27FC236}">
                <a16:creationId xmlns:a16="http://schemas.microsoft.com/office/drawing/2014/main" id="{A70066DC-CC66-436B-8FD9-CB311E19D88E}"/>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797168" y="2983586"/>
            <a:ext cx="914400" cy="914400"/>
          </a:xfrm>
          <a:prstGeom prst="rect">
            <a:avLst/>
          </a:prstGeom>
        </p:spPr>
      </p:pic>
      <p:sp>
        <p:nvSpPr>
          <p:cNvPr id="32" name="Content Placeholder 3">
            <a:extLst>
              <a:ext uri="{FF2B5EF4-FFF2-40B4-BE49-F238E27FC236}">
                <a16:creationId xmlns:a16="http://schemas.microsoft.com/office/drawing/2014/main" id="{9651E608-BECC-487F-B854-72A79B2F3894}"/>
              </a:ext>
            </a:extLst>
          </p:cNvPr>
          <p:cNvSpPr>
            <a:spLocks noGrp="1"/>
          </p:cNvSpPr>
          <p:nvPr>
            <p:ph sz="quarter" idx="10"/>
          </p:nvPr>
        </p:nvSpPr>
        <p:spPr>
          <a:xfrm>
            <a:off x="838200" y="6362700"/>
            <a:ext cx="10515600" cy="419100"/>
          </a:xfrm>
        </p:spPr>
        <p:txBody>
          <a:bodyPr/>
          <a:lstStyle/>
          <a:p>
            <a:r>
              <a:rPr lang="en-US" dirty="0">
                <a:cs typeface="Arial" panose="020B0604020202020204" pitchFamily="34" charset="0"/>
              </a:rPr>
              <a:t>Tomita Y, et al.</a:t>
            </a:r>
            <a:r>
              <a:rPr lang="en-US" b="0" i="1" dirty="0">
                <a:solidFill>
                  <a:srgbClr val="4D5156"/>
                </a:solidFill>
                <a:effectLst/>
                <a:cs typeface="Arial" panose="020B0604020202020204" pitchFamily="34" charset="0"/>
              </a:rPr>
              <a:t> </a:t>
            </a:r>
            <a:r>
              <a:rPr lang="en-US" b="0" i="1" dirty="0" err="1">
                <a:solidFill>
                  <a:srgbClr val="4D5156"/>
                </a:solidFill>
                <a:effectLst/>
                <a:cs typeface="Arial" panose="020B0604020202020204" pitchFamily="34" charset="0"/>
              </a:rPr>
              <a:t>Jpn</a:t>
            </a:r>
            <a:r>
              <a:rPr lang="en-US" b="0" i="1" dirty="0">
                <a:solidFill>
                  <a:srgbClr val="4D5156"/>
                </a:solidFill>
                <a:effectLst/>
                <a:cs typeface="Arial" panose="020B0604020202020204" pitchFamily="34" charset="0"/>
              </a:rPr>
              <a:t> J Clin Oncol</a:t>
            </a:r>
            <a:r>
              <a:rPr lang="en-US" b="0" i="0" dirty="0">
                <a:solidFill>
                  <a:srgbClr val="4D5156"/>
                </a:solidFill>
                <a:effectLst/>
                <a:cs typeface="Arial" panose="020B0604020202020204" pitchFamily="34" charset="0"/>
              </a:rPr>
              <a:t>. </a:t>
            </a:r>
            <a:r>
              <a:rPr lang="en-US" dirty="0">
                <a:cs typeface="Arial" panose="020B0604020202020204" pitchFamily="34" charset="0"/>
              </a:rPr>
              <a:t>2017, 47(7) 639–646</a:t>
            </a:r>
          </a:p>
        </p:txBody>
      </p:sp>
      <p:sp>
        <p:nvSpPr>
          <p:cNvPr id="33" name="TextBox 32">
            <a:extLst>
              <a:ext uri="{FF2B5EF4-FFF2-40B4-BE49-F238E27FC236}">
                <a16:creationId xmlns:a16="http://schemas.microsoft.com/office/drawing/2014/main" id="{492F779F-DD66-4C54-A911-FB4CD8594D0B}"/>
              </a:ext>
            </a:extLst>
          </p:cNvPr>
          <p:cNvSpPr txBox="1"/>
          <p:nvPr/>
        </p:nvSpPr>
        <p:spPr>
          <a:xfrm>
            <a:off x="-180975" y="4192559"/>
            <a:ext cx="3461657" cy="1200329"/>
          </a:xfrm>
          <a:prstGeom prst="rect">
            <a:avLst/>
          </a:prstGeom>
          <a:noFill/>
        </p:spPr>
        <p:txBody>
          <a:bodyPr wrap="square" rtlCol="0">
            <a:spAutoFit/>
          </a:bodyPr>
          <a:lstStyle/>
          <a:p>
            <a:pPr algn="ctr"/>
            <a:r>
              <a:rPr lang="en-US" sz="2400" dirty="0" err="1">
                <a:solidFill>
                  <a:schemeClr val="tx2"/>
                </a:solidFill>
              </a:rPr>
              <a:t>CheckMate</a:t>
            </a:r>
            <a:r>
              <a:rPr lang="en-US" sz="2400" dirty="0">
                <a:solidFill>
                  <a:schemeClr val="tx2"/>
                </a:solidFill>
              </a:rPr>
              <a:t> 025 results from 2015: Minimum follow-up 15 months</a:t>
            </a:r>
          </a:p>
        </p:txBody>
      </p:sp>
      <p:sp>
        <p:nvSpPr>
          <p:cNvPr id="35" name="TextBox 34">
            <a:extLst>
              <a:ext uri="{FF2B5EF4-FFF2-40B4-BE49-F238E27FC236}">
                <a16:creationId xmlns:a16="http://schemas.microsoft.com/office/drawing/2014/main" id="{53E7D1DE-AF54-47DF-9832-19AB6D29B293}"/>
              </a:ext>
            </a:extLst>
          </p:cNvPr>
          <p:cNvSpPr txBox="1"/>
          <p:nvPr/>
        </p:nvSpPr>
        <p:spPr>
          <a:xfrm>
            <a:off x="2854735" y="4192558"/>
            <a:ext cx="3461657" cy="1200329"/>
          </a:xfrm>
          <a:prstGeom prst="rect">
            <a:avLst/>
          </a:prstGeom>
          <a:noFill/>
        </p:spPr>
        <p:txBody>
          <a:bodyPr wrap="square" rtlCol="0" anchor="ctr">
            <a:spAutoFit/>
          </a:bodyPr>
          <a:lstStyle/>
          <a:p>
            <a:pPr algn="ctr"/>
            <a:r>
              <a:rPr lang="en-US" sz="2400" dirty="0">
                <a:solidFill>
                  <a:schemeClr val="tx2"/>
                </a:solidFill>
              </a:rPr>
              <a:t>Need for subgroup analysis of Japanese patients</a:t>
            </a:r>
          </a:p>
        </p:txBody>
      </p:sp>
      <p:sp>
        <p:nvSpPr>
          <p:cNvPr id="37" name="TextBox 36">
            <a:extLst>
              <a:ext uri="{FF2B5EF4-FFF2-40B4-BE49-F238E27FC236}">
                <a16:creationId xmlns:a16="http://schemas.microsoft.com/office/drawing/2014/main" id="{A708FAAC-26E6-4B70-87F6-6AAD0499E65A}"/>
              </a:ext>
            </a:extLst>
          </p:cNvPr>
          <p:cNvSpPr txBox="1"/>
          <p:nvPr/>
        </p:nvSpPr>
        <p:spPr>
          <a:xfrm>
            <a:off x="5850587" y="4195711"/>
            <a:ext cx="3461657" cy="1569660"/>
          </a:xfrm>
          <a:prstGeom prst="rect">
            <a:avLst/>
          </a:prstGeom>
          <a:noFill/>
        </p:spPr>
        <p:txBody>
          <a:bodyPr wrap="square" rtlCol="0" anchor="ctr">
            <a:spAutoFit/>
          </a:bodyPr>
          <a:lstStyle/>
          <a:p>
            <a:pPr algn="ctr"/>
            <a:r>
              <a:rPr lang="en-US" sz="2400" dirty="0">
                <a:solidFill>
                  <a:schemeClr val="tx2"/>
                </a:solidFill>
              </a:rPr>
              <a:t>Subgroup analysis and </a:t>
            </a:r>
            <a:r>
              <a:rPr lang="en-US" sz="2400" dirty="0" err="1">
                <a:solidFill>
                  <a:schemeClr val="tx2"/>
                </a:solidFill>
              </a:rPr>
              <a:t>CheckMate</a:t>
            </a:r>
            <a:r>
              <a:rPr lang="en-US" sz="2400" dirty="0">
                <a:solidFill>
                  <a:schemeClr val="tx2"/>
                </a:solidFill>
              </a:rPr>
              <a:t> 025 results from 2017: Minimum follow-up 26 months</a:t>
            </a:r>
          </a:p>
        </p:txBody>
      </p:sp>
      <p:sp>
        <p:nvSpPr>
          <p:cNvPr id="39" name="TextBox 38">
            <a:extLst>
              <a:ext uri="{FF2B5EF4-FFF2-40B4-BE49-F238E27FC236}">
                <a16:creationId xmlns:a16="http://schemas.microsoft.com/office/drawing/2014/main" id="{314746CF-A43F-4C56-A597-81536BF039F6}"/>
              </a:ext>
            </a:extLst>
          </p:cNvPr>
          <p:cNvSpPr txBox="1"/>
          <p:nvPr/>
        </p:nvSpPr>
        <p:spPr>
          <a:xfrm>
            <a:off x="8525223" y="4192558"/>
            <a:ext cx="3461657" cy="461665"/>
          </a:xfrm>
          <a:prstGeom prst="rect">
            <a:avLst/>
          </a:prstGeom>
          <a:noFill/>
        </p:spPr>
        <p:txBody>
          <a:bodyPr wrap="square" rtlCol="0">
            <a:spAutoFit/>
          </a:bodyPr>
          <a:lstStyle/>
          <a:p>
            <a:pPr algn="ctr"/>
            <a:r>
              <a:rPr lang="en-US" sz="2400" dirty="0">
                <a:solidFill>
                  <a:schemeClr val="tx2"/>
                </a:solidFill>
              </a:rPr>
              <a:t>Implications</a:t>
            </a:r>
          </a:p>
        </p:txBody>
      </p:sp>
      <p:sp>
        <p:nvSpPr>
          <p:cNvPr id="3" name="Rectangle 2">
            <a:extLst>
              <a:ext uri="{FF2B5EF4-FFF2-40B4-BE49-F238E27FC236}">
                <a16:creationId xmlns:a16="http://schemas.microsoft.com/office/drawing/2014/main" id="{14A0CA56-C3C9-4FB0-8D54-2BFFFC15CE53}"/>
              </a:ext>
            </a:extLst>
          </p:cNvPr>
          <p:cNvSpPr/>
          <p:nvPr/>
        </p:nvSpPr>
        <p:spPr>
          <a:xfrm>
            <a:off x="95250" y="2190750"/>
            <a:ext cx="6519130" cy="2022127"/>
          </a:xfrm>
          <a:prstGeom prst="rect">
            <a:avLst/>
          </a:prstGeom>
          <a:solidFill>
            <a:srgbClr val="F2F2F2">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65A69483-641A-4B60-BEE6-18D72F3C5568}"/>
              </a:ext>
            </a:extLst>
          </p:cNvPr>
          <p:cNvSpPr/>
          <p:nvPr/>
        </p:nvSpPr>
        <p:spPr>
          <a:xfrm>
            <a:off x="151941" y="4192558"/>
            <a:ext cx="5888226" cy="2022127"/>
          </a:xfrm>
          <a:prstGeom prst="rect">
            <a:avLst/>
          </a:prstGeom>
          <a:solidFill>
            <a:srgbClr val="F2F2F2">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81AF5E28-67CD-4186-9610-CFB301D5C765}"/>
              </a:ext>
            </a:extLst>
          </p:cNvPr>
          <p:cNvSpPr/>
          <p:nvPr/>
        </p:nvSpPr>
        <p:spPr>
          <a:xfrm>
            <a:off x="8227235" y="2190750"/>
            <a:ext cx="2777006" cy="202212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B7EF70AE-AC88-4DE4-ACC3-6E344AAF9EFB}"/>
              </a:ext>
            </a:extLst>
          </p:cNvPr>
          <p:cNvSpPr/>
          <p:nvPr/>
        </p:nvSpPr>
        <p:spPr>
          <a:xfrm>
            <a:off x="9014256" y="4243211"/>
            <a:ext cx="2702794" cy="55902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67777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55479-0B3E-4AAF-9431-DC96B19CB3D9}"/>
              </a:ext>
            </a:extLst>
          </p:cNvPr>
          <p:cNvSpPr>
            <a:spLocks noGrp="1"/>
          </p:cNvSpPr>
          <p:nvPr>
            <p:ph type="title"/>
          </p:nvPr>
        </p:nvSpPr>
        <p:spPr>
          <a:xfrm>
            <a:off x="828675" y="184150"/>
            <a:ext cx="10668000" cy="1325563"/>
          </a:xfrm>
        </p:spPr>
        <p:txBody>
          <a:bodyPr>
            <a:normAutofit fontScale="90000"/>
          </a:bodyPr>
          <a:lstStyle/>
          <a:p>
            <a:r>
              <a:rPr lang="en-US" dirty="0"/>
              <a:t>Demographic and baseline characteristics differed among global and Japanese populations</a:t>
            </a:r>
          </a:p>
        </p:txBody>
      </p:sp>
      <p:graphicFrame>
        <p:nvGraphicFramePr>
          <p:cNvPr id="5" name="Table 5">
            <a:extLst>
              <a:ext uri="{FF2B5EF4-FFF2-40B4-BE49-F238E27FC236}">
                <a16:creationId xmlns:a16="http://schemas.microsoft.com/office/drawing/2014/main" id="{437CF513-FCCC-4718-B643-52F482FC9276}"/>
              </a:ext>
            </a:extLst>
          </p:cNvPr>
          <p:cNvGraphicFramePr>
            <a:graphicFrameLocks noGrp="1"/>
          </p:cNvGraphicFramePr>
          <p:nvPr>
            <p:ph idx="1"/>
          </p:nvPr>
        </p:nvGraphicFramePr>
        <p:xfrm>
          <a:off x="3024187" y="1598295"/>
          <a:ext cx="5267326" cy="1249680"/>
        </p:xfrm>
        <a:graphic>
          <a:graphicData uri="http://schemas.openxmlformats.org/drawingml/2006/table">
            <a:tbl>
              <a:tblPr firstRow="1" bandRow="1">
                <a:tableStyleId>{5C22544A-7EE6-4342-B048-85BDC9FD1C3A}</a:tableStyleId>
              </a:tblPr>
              <a:tblGrid>
                <a:gridCol w="1442790">
                  <a:extLst>
                    <a:ext uri="{9D8B030D-6E8A-4147-A177-3AD203B41FA5}">
                      <a16:colId xmlns:a16="http://schemas.microsoft.com/office/drawing/2014/main" val="2858554383"/>
                    </a:ext>
                  </a:extLst>
                </a:gridCol>
                <a:gridCol w="1912268">
                  <a:extLst>
                    <a:ext uri="{9D8B030D-6E8A-4147-A177-3AD203B41FA5}">
                      <a16:colId xmlns:a16="http://schemas.microsoft.com/office/drawing/2014/main" val="865288842"/>
                    </a:ext>
                  </a:extLst>
                </a:gridCol>
                <a:gridCol w="1912268">
                  <a:extLst>
                    <a:ext uri="{9D8B030D-6E8A-4147-A177-3AD203B41FA5}">
                      <a16:colId xmlns:a16="http://schemas.microsoft.com/office/drawing/2014/main" val="2951855170"/>
                    </a:ext>
                  </a:extLst>
                </a:gridCol>
              </a:tblGrid>
              <a:tr h="370840">
                <a:tc>
                  <a:txBody>
                    <a:bodyPr/>
                    <a:lstStyle/>
                    <a:p>
                      <a:pPr algn="ctr"/>
                      <a:endParaRPr lang="en-US" sz="2400" b="1" dirty="0">
                        <a:solidFill>
                          <a:schemeClr val="tx2"/>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2000" b="1" dirty="0">
                          <a:solidFill>
                            <a:schemeClr val="accent1"/>
                          </a:solidFill>
                        </a:rPr>
                        <a:t>Global (N)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US" sz="2000" b="1" dirty="0">
                          <a:solidFill>
                            <a:schemeClr val="accent1"/>
                          </a:solidFill>
                        </a:rPr>
                        <a:t>Japanese (N)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595352072"/>
                  </a:ext>
                </a:extLst>
              </a:tr>
              <a:tr h="370840">
                <a:tc>
                  <a:txBody>
                    <a:bodyPr/>
                    <a:lstStyle/>
                    <a:p>
                      <a:pPr algn="ctr"/>
                      <a:r>
                        <a:rPr lang="en-US" sz="2000" b="1" dirty="0">
                          <a:solidFill>
                            <a:schemeClr val="accent1"/>
                          </a:solidFill>
                        </a:rPr>
                        <a:t>Nivolumab</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en-US" sz="2000" b="1" dirty="0">
                          <a:solidFill>
                            <a:schemeClr val="tx2"/>
                          </a:solidFill>
                        </a:rPr>
                        <a:t>410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lang="en-US" sz="2000" b="1" dirty="0">
                          <a:solidFill>
                            <a:schemeClr val="tx2"/>
                          </a:solidFill>
                        </a:rPr>
                        <a:t>37</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2406897942"/>
                  </a:ext>
                </a:extLst>
              </a:tr>
              <a:tr h="370840">
                <a:tc>
                  <a:txBody>
                    <a:bodyPr/>
                    <a:lstStyle/>
                    <a:p>
                      <a:pPr algn="ctr"/>
                      <a:r>
                        <a:rPr lang="en-US" sz="2000" b="1" dirty="0" err="1">
                          <a:solidFill>
                            <a:schemeClr val="accent1"/>
                          </a:solidFill>
                        </a:rPr>
                        <a:t>Everolimus</a:t>
                      </a:r>
                      <a:endParaRPr lang="en-US" sz="2000" b="1" dirty="0">
                        <a:solidFill>
                          <a:schemeClr val="accent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en-US" sz="2000" b="1" dirty="0">
                          <a:solidFill>
                            <a:schemeClr val="tx2"/>
                          </a:solidFill>
                        </a:rPr>
                        <a:t>411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lang="en-US" sz="2000" b="1" dirty="0">
                          <a:solidFill>
                            <a:schemeClr val="tx2"/>
                          </a:solidFill>
                        </a:rPr>
                        <a:t>26</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3087391226"/>
                  </a:ext>
                </a:extLst>
              </a:tr>
            </a:tbl>
          </a:graphicData>
        </a:graphic>
      </p:graphicFrame>
      <p:sp>
        <p:nvSpPr>
          <p:cNvPr id="4" name="Content Placeholder 3">
            <a:extLst>
              <a:ext uri="{FF2B5EF4-FFF2-40B4-BE49-F238E27FC236}">
                <a16:creationId xmlns:a16="http://schemas.microsoft.com/office/drawing/2014/main" id="{EF0EF5DE-5007-4323-92AD-A02F5A5CC7D6}"/>
              </a:ext>
            </a:extLst>
          </p:cNvPr>
          <p:cNvSpPr>
            <a:spLocks noGrp="1"/>
          </p:cNvSpPr>
          <p:nvPr>
            <p:ph sz="quarter" idx="10"/>
          </p:nvPr>
        </p:nvSpPr>
        <p:spPr/>
        <p:txBody>
          <a:bodyPr/>
          <a:lstStyle/>
          <a:p>
            <a:r>
              <a:rPr lang="en-US" dirty="0">
                <a:cs typeface="Arial" panose="020B0604020202020204" pitchFamily="34" charset="0"/>
              </a:rPr>
              <a:t>Tomita Y, et al.</a:t>
            </a:r>
            <a:r>
              <a:rPr lang="en-US" b="0" i="1" dirty="0">
                <a:solidFill>
                  <a:srgbClr val="4D5156"/>
                </a:solidFill>
                <a:effectLst/>
                <a:cs typeface="Arial" panose="020B0604020202020204" pitchFamily="34" charset="0"/>
              </a:rPr>
              <a:t> </a:t>
            </a:r>
            <a:r>
              <a:rPr lang="en-US" b="0" i="1" dirty="0" err="1">
                <a:solidFill>
                  <a:srgbClr val="4D5156"/>
                </a:solidFill>
                <a:effectLst/>
                <a:cs typeface="Arial" panose="020B0604020202020204" pitchFamily="34" charset="0"/>
              </a:rPr>
              <a:t>Jpn</a:t>
            </a:r>
            <a:r>
              <a:rPr lang="en-US" b="0" i="1" dirty="0">
                <a:solidFill>
                  <a:srgbClr val="4D5156"/>
                </a:solidFill>
                <a:effectLst/>
                <a:cs typeface="Arial" panose="020B0604020202020204" pitchFamily="34" charset="0"/>
              </a:rPr>
              <a:t> J Clin Oncol</a:t>
            </a:r>
            <a:r>
              <a:rPr lang="en-US" b="0" i="0" dirty="0">
                <a:solidFill>
                  <a:srgbClr val="4D5156"/>
                </a:solidFill>
                <a:effectLst/>
                <a:cs typeface="Arial" panose="020B0604020202020204" pitchFamily="34" charset="0"/>
              </a:rPr>
              <a:t>. </a:t>
            </a:r>
            <a:r>
              <a:rPr lang="en-US" dirty="0">
                <a:cs typeface="Arial" panose="020B0604020202020204" pitchFamily="34" charset="0"/>
              </a:rPr>
              <a:t>2017, 47(7) 639–646</a:t>
            </a:r>
          </a:p>
        </p:txBody>
      </p:sp>
      <p:sp>
        <p:nvSpPr>
          <p:cNvPr id="10" name="TextBox 9">
            <a:extLst>
              <a:ext uri="{FF2B5EF4-FFF2-40B4-BE49-F238E27FC236}">
                <a16:creationId xmlns:a16="http://schemas.microsoft.com/office/drawing/2014/main" id="{9851D6EC-5667-41A6-BDEC-B5E51B7F04F2}"/>
              </a:ext>
            </a:extLst>
          </p:cNvPr>
          <p:cNvSpPr txBox="1"/>
          <p:nvPr/>
        </p:nvSpPr>
        <p:spPr>
          <a:xfrm>
            <a:off x="1604963" y="3181350"/>
            <a:ext cx="8982075" cy="1569660"/>
          </a:xfrm>
          <a:prstGeom prst="rect">
            <a:avLst/>
          </a:prstGeom>
          <a:noFill/>
        </p:spPr>
        <p:txBody>
          <a:bodyPr wrap="square" rtlCol="0">
            <a:spAutoFit/>
          </a:bodyPr>
          <a:lstStyle/>
          <a:p>
            <a:r>
              <a:rPr lang="en-US" sz="2400" b="1" dirty="0">
                <a:solidFill>
                  <a:schemeClr val="accent3"/>
                </a:solidFill>
              </a:rPr>
              <a:t>Higher proportion of Japanese patients had baseline KPS of 100</a:t>
            </a:r>
          </a:p>
          <a:p>
            <a:pPr marL="342900" indent="-342900">
              <a:buFont typeface="Arial" panose="020B0604020202020204" pitchFamily="34" charset="0"/>
              <a:buChar char="•"/>
            </a:pPr>
            <a:r>
              <a:rPr lang="en-US" sz="2400" dirty="0">
                <a:solidFill>
                  <a:schemeClr val="accent3"/>
                </a:solidFill>
              </a:rPr>
              <a:t>nivolumab arm: 59% Japanese patients vs 31% global population</a:t>
            </a:r>
          </a:p>
          <a:p>
            <a:pPr marL="342900" indent="-342900">
              <a:buFont typeface="Arial" panose="020B0604020202020204" pitchFamily="34" charset="0"/>
              <a:buChar char="•"/>
            </a:pPr>
            <a:r>
              <a:rPr lang="en-US" sz="2400" dirty="0" err="1">
                <a:solidFill>
                  <a:schemeClr val="accent3"/>
                </a:solidFill>
              </a:rPr>
              <a:t>everolimus</a:t>
            </a:r>
            <a:r>
              <a:rPr lang="en-US" sz="2400" dirty="0">
                <a:solidFill>
                  <a:schemeClr val="accent3"/>
                </a:solidFill>
              </a:rPr>
              <a:t> arm: 58% Japanese patients vs 33% global population</a:t>
            </a:r>
          </a:p>
          <a:p>
            <a:endParaRPr lang="en-US" sz="2400" b="1" dirty="0">
              <a:solidFill>
                <a:schemeClr val="accent3"/>
              </a:solidFill>
            </a:endParaRPr>
          </a:p>
        </p:txBody>
      </p:sp>
    </p:spTree>
    <p:extLst>
      <p:ext uri="{BB962C8B-B14F-4D97-AF65-F5344CB8AC3E}">
        <p14:creationId xmlns:p14="http://schemas.microsoft.com/office/powerpoint/2010/main" val="17951445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55479-0B3E-4AAF-9431-DC96B19CB3D9}"/>
              </a:ext>
            </a:extLst>
          </p:cNvPr>
          <p:cNvSpPr>
            <a:spLocks noGrp="1"/>
          </p:cNvSpPr>
          <p:nvPr>
            <p:ph type="title"/>
          </p:nvPr>
        </p:nvSpPr>
        <p:spPr>
          <a:xfrm>
            <a:off x="828675" y="184150"/>
            <a:ext cx="10648950" cy="1325563"/>
          </a:xfrm>
        </p:spPr>
        <p:txBody>
          <a:bodyPr>
            <a:normAutofit fontScale="90000"/>
          </a:bodyPr>
          <a:lstStyle/>
          <a:p>
            <a:r>
              <a:rPr lang="en-US" dirty="0"/>
              <a:t>Demographic and baseline characteristics differed among global and Japanese populations</a:t>
            </a:r>
          </a:p>
        </p:txBody>
      </p:sp>
      <p:graphicFrame>
        <p:nvGraphicFramePr>
          <p:cNvPr id="5" name="Table 5">
            <a:extLst>
              <a:ext uri="{FF2B5EF4-FFF2-40B4-BE49-F238E27FC236}">
                <a16:creationId xmlns:a16="http://schemas.microsoft.com/office/drawing/2014/main" id="{437CF513-FCCC-4718-B643-52F482FC9276}"/>
              </a:ext>
            </a:extLst>
          </p:cNvPr>
          <p:cNvGraphicFramePr>
            <a:graphicFrameLocks noGrp="1"/>
          </p:cNvGraphicFramePr>
          <p:nvPr>
            <p:ph idx="1"/>
          </p:nvPr>
        </p:nvGraphicFramePr>
        <p:xfrm>
          <a:off x="3024187" y="1598295"/>
          <a:ext cx="5267326" cy="1249680"/>
        </p:xfrm>
        <a:graphic>
          <a:graphicData uri="http://schemas.openxmlformats.org/drawingml/2006/table">
            <a:tbl>
              <a:tblPr firstRow="1" bandRow="1">
                <a:tableStyleId>{5C22544A-7EE6-4342-B048-85BDC9FD1C3A}</a:tableStyleId>
              </a:tblPr>
              <a:tblGrid>
                <a:gridCol w="1442790">
                  <a:extLst>
                    <a:ext uri="{9D8B030D-6E8A-4147-A177-3AD203B41FA5}">
                      <a16:colId xmlns:a16="http://schemas.microsoft.com/office/drawing/2014/main" val="2858554383"/>
                    </a:ext>
                  </a:extLst>
                </a:gridCol>
                <a:gridCol w="1912268">
                  <a:extLst>
                    <a:ext uri="{9D8B030D-6E8A-4147-A177-3AD203B41FA5}">
                      <a16:colId xmlns:a16="http://schemas.microsoft.com/office/drawing/2014/main" val="865288842"/>
                    </a:ext>
                  </a:extLst>
                </a:gridCol>
                <a:gridCol w="1912268">
                  <a:extLst>
                    <a:ext uri="{9D8B030D-6E8A-4147-A177-3AD203B41FA5}">
                      <a16:colId xmlns:a16="http://schemas.microsoft.com/office/drawing/2014/main" val="2951855170"/>
                    </a:ext>
                  </a:extLst>
                </a:gridCol>
              </a:tblGrid>
              <a:tr h="370840">
                <a:tc>
                  <a:txBody>
                    <a:bodyPr/>
                    <a:lstStyle/>
                    <a:p>
                      <a:pPr algn="ctr"/>
                      <a:endParaRPr lang="en-US" sz="2400" b="1" dirty="0">
                        <a:solidFill>
                          <a:schemeClr val="tx2"/>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2000" b="1" dirty="0">
                          <a:solidFill>
                            <a:schemeClr val="accent1"/>
                          </a:solidFill>
                        </a:rPr>
                        <a:t>Global (N)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US" sz="2000" b="1" dirty="0">
                          <a:solidFill>
                            <a:schemeClr val="accent1"/>
                          </a:solidFill>
                        </a:rPr>
                        <a:t>Japanese (N)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595352072"/>
                  </a:ext>
                </a:extLst>
              </a:tr>
              <a:tr h="370840">
                <a:tc>
                  <a:txBody>
                    <a:bodyPr/>
                    <a:lstStyle/>
                    <a:p>
                      <a:pPr algn="ctr"/>
                      <a:r>
                        <a:rPr lang="en-US" sz="2000" b="1" dirty="0">
                          <a:solidFill>
                            <a:schemeClr val="accent1"/>
                          </a:solidFill>
                        </a:rPr>
                        <a:t>Nivolumab</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en-US" sz="2000" b="1" dirty="0">
                          <a:solidFill>
                            <a:schemeClr val="tx2"/>
                          </a:solidFill>
                        </a:rPr>
                        <a:t>410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lang="en-US" sz="2000" b="1" dirty="0">
                          <a:solidFill>
                            <a:schemeClr val="tx2"/>
                          </a:solidFill>
                        </a:rPr>
                        <a:t>37</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2406897942"/>
                  </a:ext>
                </a:extLst>
              </a:tr>
              <a:tr h="370840">
                <a:tc>
                  <a:txBody>
                    <a:bodyPr/>
                    <a:lstStyle/>
                    <a:p>
                      <a:pPr algn="ctr"/>
                      <a:r>
                        <a:rPr lang="en-US" sz="2000" b="1" dirty="0" err="1">
                          <a:solidFill>
                            <a:schemeClr val="accent1"/>
                          </a:solidFill>
                        </a:rPr>
                        <a:t>Everolimus</a:t>
                      </a:r>
                      <a:endParaRPr lang="en-US" sz="2000" b="1" dirty="0">
                        <a:solidFill>
                          <a:schemeClr val="accent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en-US" sz="2000" b="1" dirty="0">
                          <a:solidFill>
                            <a:schemeClr val="tx2"/>
                          </a:solidFill>
                        </a:rPr>
                        <a:t>411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lang="en-US" sz="2000" b="1" dirty="0">
                          <a:solidFill>
                            <a:schemeClr val="tx2"/>
                          </a:solidFill>
                        </a:rPr>
                        <a:t>26</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3087391226"/>
                  </a:ext>
                </a:extLst>
              </a:tr>
            </a:tbl>
          </a:graphicData>
        </a:graphic>
      </p:graphicFrame>
      <p:sp>
        <p:nvSpPr>
          <p:cNvPr id="4" name="Content Placeholder 3">
            <a:extLst>
              <a:ext uri="{FF2B5EF4-FFF2-40B4-BE49-F238E27FC236}">
                <a16:creationId xmlns:a16="http://schemas.microsoft.com/office/drawing/2014/main" id="{EF0EF5DE-5007-4323-92AD-A02F5A5CC7D6}"/>
              </a:ext>
            </a:extLst>
          </p:cNvPr>
          <p:cNvSpPr>
            <a:spLocks noGrp="1"/>
          </p:cNvSpPr>
          <p:nvPr>
            <p:ph sz="quarter" idx="10"/>
          </p:nvPr>
        </p:nvSpPr>
        <p:spPr/>
        <p:txBody>
          <a:bodyPr/>
          <a:lstStyle/>
          <a:p>
            <a:r>
              <a:rPr lang="en-US" dirty="0">
                <a:cs typeface="Arial" panose="020B0604020202020204" pitchFamily="34" charset="0"/>
              </a:rPr>
              <a:t>Tomita Y, et al.</a:t>
            </a:r>
            <a:r>
              <a:rPr lang="en-US" b="0" i="1" dirty="0">
                <a:solidFill>
                  <a:srgbClr val="4D5156"/>
                </a:solidFill>
                <a:effectLst/>
                <a:cs typeface="Arial" panose="020B0604020202020204" pitchFamily="34" charset="0"/>
              </a:rPr>
              <a:t> </a:t>
            </a:r>
            <a:r>
              <a:rPr lang="en-US" b="0" i="1" dirty="0" err="1">
                <a:solidFill>
                  <a:srgbClr val="4D5156"/>
                </a:solidFill>
                <a:effectLst/>
                <a:cs typeface="Arial" panose="020B0604020202020204" pitchFamily="34" charset="0"/>
              </a:rPr>
              <a:t>Jpn</a:t>
            </a:r>
            <a:r>
              <a:rPr lang="en-US" b="0" i="1" dirty="0">
                <a:solidFill>
                  <a:srgbClr val="4D5156"/>
                </a:solidFill>
                <a:effectLst/>
                <a:cs typeface="Arial" panose="020B0604020202020204" pitchFamily="34" charset="0"/>
              </a:rPr>
              <a:t> J Clin Oncol</a:t>
            </a:r>
            <a:r>
              <a:rPr lang="en-US" b="0" i="0" dirty="0">
                <a:solidFill>
                  <a:srgbClr val="4D5156"/>
                </a:solidFill>
                <a:effectLst/>
                <a:cs typeface="Arial" panose="020B0604020202020204" pitchFamily="34" charset="0"/>
              </a:rPr>
              <a:t>. </a:t>
            </a:r>
            <a:r>
              <a:rPr lang="en-US" dirty="0">
                <a:cs typeface="Arial" panose="020B0604020202020204" pitchFamily="34" charset="0"/>
              </a:rPr>
              <a:t>2017, 47(7) 639–646</a:t>
            </a:r>
          </a:p>
        </p:txBody>
      </p:sp>
      <p:sp>
        <p:nvSpPr>
          <p:cNvPr id="13" name="TextBox 12">
            <a:extLst>
              <a:ext uri="{FF2B5EF4-FFF2-40B4-BE49-F238E27FC236}">
                <a16:creationId xmlns:a16="http://schemas.microsoft.com/office/drawing/2014/main" id="{1DC901FC-5A41-4273-A204-B60D78385CE0}"/>
              </a:ext>
            </a:extLst>
          </p:cNvPr>
          <p:cNvSpPr txBox="1"/>
          <p:nvPr/>
        </p:nvSpPr>
        <p:spPr>
          <a:xfrm>
            <a:off x="1604963" y="4395336"/>
            <a:ext cx="8982074" cy="1446550"/>
          </a:xfrm>
          <a:prstGeom prst="rect">
            <a:avLst/>
          </a:prstGeom>
          <a:noFill/>
        </p:spPr>
        <p:txBody>
          <a:bodyPr wrap="square" rtlCol="0">
            <a:spAutoFit/>
          </a:bodyPr>
          <a:lstStyle/>
          <a:p>
            <a:r>
              <a:rPr lang="en-US" sz="2400" b="1" dirty="0">
                <a:solidFill>
                  <a:schemeClr val="accent3"/>
                </a:solidFill>
              </a:rPr>
              <a:t>Lower proportions of Japanese patients in the </a:t>
            </a:r>
            <a:r>
              <a:rPr lang="en-US" sz="2400" b="1" dirty="0" err="1">
                <a:solidFill>
                  <a:schemeClr val="accent3"/>
                </a:solidFill>
              </a:rPr>
              <a:t>everolimus</a:t>
            </a:r>
            <a:r>
              <a:rPr lang="en-US" sz="2400" b="1" dirty="0">
                <a:solidFill>
                  <a:schemeClr val="accent3"/>
                </a:solidFill>
              </a:rPr>
              <a:t> arm had: </a:t>
            </a:r>
          </a:p>
          <a:p>
            <a:pPr marL="1257300" lvl="2" indent="-342900">
              <a:buFont typeface="Arial" panose="020B0604020202020204" pitchFamily="34" charset="0"/>
              <a:buChar char="•"/>
            </a:pPr>
            <a:r>
              <a:rPr lang="en-US" sz="2000" dirty="0">
                <a:solidFill>
                  <a:schemeClr val="accent3"/>
                </a:solidFill>
              </a:rPr>
              <a:t>≥2 sites of metastases: </a:t>
            </a:r>
            <a:r>
              <a:rPr lang="fr-FR" sz="2000" dirty="0">
                <a:solidFill>
                  <a:schemeClr val="accent3"/>
                </a:solidFill>
              </a:rPr>
              <a:t>73% </a:t>
            </a:r>
            <a:r>
              <a:rPr lang="fr-FR" sz="2000" dirty="0" err="1">
                <a:solidFill>
                  <a:schemeClr val="accent3"/>
                </a:solidFill>
              </a:rPr>
              <a:t>Japanese</a:t>
            </a:r>
            <a:r>
              <a:rPr lang="fr-FR" sz="2000" dirty="0">
                <a:solidFill>
                  <a:schemeClr val="accent3"/>
                </a:solidFill>
              </a:rPr>
              <a:t> vs 82% global population</a:t>
            </a:r>
            <a:endParaRPr lang="en-US" sz="2000" dirty="0">
              <a:solidFill>
                <a:schemeClr val="accent3"/>
              </a:solidFill>
            </a:endParaRPr>
          </a:p>
          <a:p>
            <a:pPr marL="1257300" lvl="2" indent="-342900">
              <a:buFont typeface="Arial" panose="020B0604020202020204" pitchFamily="34" charset="0"/>
              <a:buChar char="•"/>
            </a:pPr>
            <a:r>
              <a:rPr lang="en-US" sz="2000" dirty="0">
                <a:solidFill>
                  <a:schemeClr val="accent3"/>
                </a:solidFill>
              </a:rPr>
              <a:t>liver metastases: </a:t>
            </a:r>
            <a:r>
              <a:rPr lang="fr-FR" sz="2000" dirty="0">
                <a:solidFill>
                  <a:schemeClr val="accent3"/>
                </a:solidFill>
              </a:rPr>
              <a:t>8% </a:t>
            </a:r>
            <a:r>
              <a:rPr lang="fr-FR" sz="2000" dirty="0" err="1">
                <a:solidFill>
                  <a:schemeClr val="accent3"/>
                </a:solidFill>
              </a:rPr>
              <a:t>Japanese</a:t>
            </a:r>
            <a:r>
              <a:rPr lang="fr-FR" sz="2000" dirty="0">
                <a:solidFill>
                  <a:schemeClr val="accent3"/>
                </a:solidFill>
              </a:rPr>
              <a:t> vs 21% global population</a:t>
            </a:r>
            <a:endParaRPr lang="en-US" sz="2000" dirty="0">
              <a:solidFill>
                <a:schemeClr val="accent3"/>
              </a:solidFill>
            </a:endParaRPr>
          </a:p>
          <a:p>
            <a:pPr marL="1257300" lvl="2" indent="-342900">
              <a:buFont typeface="Arial" panose="020B0604020202020204" pitchFamily="34" charset="0"/>
              <a:buChar char="•"/>
            </a:pPr>
            <a:r>
              <a:rPr lang="en-US" sz="2000" dirty="0">
                <a:solidFill>
                  <a:schemeClr val="accent3"/>
                </a:solidFill>
              </a:rPr>
              <a:t>PD-1 ligand 1 expression ≥1%: </a:t>
            </a:r>
            <a:r>
              <a:rPr lang="fr-FR" sz="2000" dirty="0">
                <a:solidFill>
                  <a:schemeClr val="accent3"/>
                </a:solidFill>
              </a:rPr>
              <a:t>8% </a:t>
            </a:r>
            <a:r>
              <a:rPr lang="fr-FR" sz="2000" dirty="0" err="1">
                <a:solidFill>
                  <a:schemeClr val="accent3"/>
                </a:solidFill>
              </a:rPr>
              <a:t>Japanese</a:t>
            </a:r>
            <a:r>
              <a:rPr lang="fr-FR" sz="2000" dirty="0">
                <a:solidFill>
                  <a:schemeClr val="accent3"/>
                </a:solidFill>
              </a:rPr>
              <a:t> vs 23% global population</a:t>
            </a:r>
            <a:r>
              <a:rPr lang="en-US" sz="2400" dirty="0">
                <a:solidFill>
                  <a:schemeClr val="accent3"/>
                </a:solidFill>
              </a:rPr>
              <a:t> </a:t>
            </a:r>
          </a:p>
        </p:txBody>
      </p:sp>
      <p:sp>
        <p:nvSpPr>
          <p:cNvPr id="12" name="TextBox 11">
            <a:extLst>
              <a:ext uri="{FF2B5EF4-FFF2-40B4-BE49-F238E27FC236}">
                <a16:creationId xmlns:a16="http://schemas.microsoft.com/office/drawing/2014/main" id="{7321007D-856E-4CB3-91D6-262F973C1648}"/>
              </a:ext>
            </a:extLst>
          </p:cNvPr>
          <p:cNvSpPr txBox="1"/>
          <p:nvPr/>
        </p:nvSpPr>
        <p:spPr>
          <a:xfrm>
            <a:off x="1604963" y="3166483"/>
            <a:ext cx="8982075" cy="1200329"/>
          </a:xfrm>
          <a:prstGeom prst="rect">
            <a:avLst/>
          </a:prstGeom>
          <a:noFill/>
        </p:spPr>
        <p:txBody>
          <a:bodyPr wrap="square" rtlCol="0">
            <a:spAutoFit/>
          </a:bodyPr>
          <a:lstStyle/>
          <a:p>
            <a:r>
              <a:rPr lang="en-US" sz="2400" b="1" dirty="0">
                <a:solidFill>
                  <a:schemeClr val="accent3"/>
                </a:solidFill>
              </a:rPr>
              <a:t>Higher proportion of Japanese patients had baseline KPS of 100</a:t>
            </a:r>
          </a:p>
          <a:p>
            <a:pPr marL="342900" indent="-342900">
              <a:buFont typeface="Arial" panose="020B0604020202020204" pitchFamily="34" charset="0"/>
              <a:buChar char="•"/>
            </a:pPr>
            <a:r>
              <a:rPr lang="en-US" sz="2400" dirty="0">
                <a:solidFill>
                  <a:schemeClr val="accent3"/>
                </a:solidFill>
              </a:rPr>
              <a:t>nivolumab arm: 59% Japanese patients vs 31% global population</a:t>
            </a:r>
          </a:p>
          <a:p>
            <a:pPr marL="342900" indent="-342900">
              <a:buFont typeface="Arial" panose="020B0604020202020204" pitchFamily="34" charset="0"/>
              <a:buChar char="•"/>
            </a:pPr>
            <a:r>
              <a:rPr lang="en-US" sz="2400" dirty="0" err="1">
                <a:solidFill>
                  <a:schemeClr val="accent3"/>
                </a:solidFill>
              </a:rPr>
              <a:t>everolimus</a:t>
            </a:r>
            <a:r>
              <a:rPr lang="en-US" sz="2400" dirty="0">
                <a:solidFill>
                  <a:schemeClr val="accent3"/>
                </a:solidFill>
              </a:rPr>
              <a:t> arm: 58% Japanese patients vs 33% global population</a:t>
            </a:r>
            <a:endParaRPr lang="en-US" sz="2400" b="1" dirty="0">
              <a:solidFill>
                <a:schemeClr val="accent3"/>
              </a:solidFill>
            </a:endParaRPr>
          </a:p>
        </p:txBody>
      </p:sp>
      <p:sp>
        <p:nvSpPr>
          <p:cNvPr id="6" name="Rectangle 5">
            <a:extLst>
              <a:ext uri="{FF2B5EF4-FFF2-40B4-BE49-F238E27FC236}">
                <a16:creationId xmlns:a16="http://schemas.microsoft.com/office/drawing/2014/main" id="{296634C4-7DDE-43CA-9A2F-CAB4DE1739E4}"/>
              </a:ext>
            </a:extLst>
          </p:cNvPr>
          <p:cNvSpPr/>
          <p:nvPr/>
        </p:nvSpPr>
        <p:spPr>
          <a:xfrm>
            <a:off x="1290918" y="2984393"/>
            <a:ext cx="9703397" cy="1490788"/>
          </a:xfrm>
          <a:prstGeom prst="rect">
            <a:avLst/>
          </a:prstGeom>
          <a:solidFill>
            <a:srgbClr val="F2F2F2">
              <a:alpha val="6117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010754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55479-0B3E-4AAF-9431-DC96B19CB3D9}"/>
              </a:ext>
            </a:extLst>
          </p:cNvPr>
          <p:cNvSpPr>
            <a:spLocks noGrp="1"/>
          </p:cNvSpPr>
          <p:nvPr>
            <p:ph type="title"/>
          </p:nvPr>
        </p:nvSpPr>
        <p:spPr>
          <a:xfrm>
            <a:off x="828675" y="184150"/>
            <a:ext cx="10591800" cy="1325563"/>
          </a:xfrm>
        </p:spPr>
        <p:txBody>
          <a:bodyPr>
            <a:normAutofit fontScale="90000"/>
          </a:bodyPr>
          <a:lstStyle/>
          <a:p>
            <a:r>
              <a:rPr lang="en-US" dirty="0"/>
              <a:t>Demographic and baseline characteristics differed among global and Japanese populations</a:t>
            </a:r>
          </a:p>
        </p:txBody>
      </p:sp>
      <p:graphicFrame>
        <p:nvGraphicFramePr>
          <p:cNvPr id="5" name="Table 5">
            <a:extLst>
              <a:ext uri="{FF2B5EF4-FFF2-40B4-BE49-F238E27FC236}">
                <a16:creationId xmlns:a16="http://schemas.microsoft.com/office/drawing/2014/main" id="{437CF513-FCCC-4718-B643-52F482FC9276}"/>
              </a:ext>
            </a:extLst>
          </p:cNvPr>
          <p:cNvGraphicFramePr>
            <a:graphicFrameLocks noGrp="1"/>
          </p:cNvGraphicFramePr>
          <p:nvPr>
            <p:ph idx="1"/>
            <p:extLst>
              <p:ext uri="{D42A27DB-BD31-4B8C-83A1-F6EECF244321}">
                <p14:modId xmlns:p14="http://schemas.microsoft.com/office/powerpoint/2010/main" val="2023388234"/>
              </p:ext>
            </p:extLst>
          </p:nvPr>
        </p:nvGraphicFramePr>
        <p:xfrm>
          <a:off x="3024187" y="1598295"/>
          <a:ext cx="5267326" cy="1249680"/>
        </p:xfrm>
        <a:graphic>
          <a:graphicData uri="http://schemas.openxmlformats.org/drawingml/2006/table">
            <a:tbl>
              <a:tblPr firstRow="1" bandRow="1">
                <a:tableStyleId>{5C22544A-7EE6-4342-B048-85BDC9FD1C3A}</a:tableStyleId>
              </a:tblPr>
              <a:tblGrid>
                <a:gridCol w="1442790">
                  <a:extLst>
                    <a:ext uri="{9D8B030D-6E8A-4147-A177-3AD203B41FA5}">
                      <a16:colId xmlns:a16="http://schemas.microsoft.com/office/drawing/2014/main" val="2858554383"/>
                    </a:ext>
                  </a:extLst>
                </a:gridCol>
                <a:gridCol w="1912268">
                  <a:extLst>
                    <a:ext uri="{9D8B030D-6E8A-4147-A177-3AD203B41FA5}">
                      <a16:colId xmlns:a16="http://schemas.microsoft.com/office/drawing/2014/main" val="865288842"/>
                    </a:ext>
                  </a:extLst>
                </a:gridCol>
                <a:gridCol w="1912268">
                  <a:extLst>
                    <a:ext uri="{9D8B030D-6E8A-4147-A177-3AD203B41FA5}">
                      <a16:colId xmlns:a16="http://schemas.microsoft.com/office/drawing/2014/main" val="2951855170"/>
                    </a:ext>
                  </a:extLst>
                </a:gridCol>
              </a:tblGrid>
              <a:tr h="370840">
                <a:tc>
                  <a:txBody>
                    <a:bodyPr/>
                    <a:lstStyle/>
                    <a:p>
                      <a:pPr algn="ctr"/>
                      <a:endParaRPr lang="en-US" sz="2400" b="1" dirty="0">
                        <a:solidFill>
                          <a:schemeClr val="tx2"/>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2000" b="1" dirty="0">
                          <a:solidFill>
                            <a:schemeClr val="accent1"/>
                          </a:solidFill>
                        </a:rPr>
                        <a:t>Global (N)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US" sz="2000" b="1" dirty="0">
                          <a:solidFill>
                            <a:schemeClr val="accent1"/>
                          </a:solidFill>
                        </a:rPr>
                        <a:t>Japanese (N)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595352072"/>
                  </a:ext>
                </a:extLst>
              </a:tr>
              <a:tr h="370840">
                <a:tc>
                  <a:txBody>
                    <a:bodyPr/>
                    <a:lstStyle/>
                    <a:p>
                      <a:pPr algn="ctr"/>
                      <a:r>
                        <a:rPr lang="en-US" sz="2000" b="1" dirty="0">
                          <a:solidFill>
                            <a:schemeClr val="accent1"/>
                          </a:solidFill>
                        </a:rPr>
                        <a:t>Nivolumab</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en-US" sz="2000" b="1" dirty="0">
                          <a:solidFill>
                            <a:schemeClr val="tx2"/>
                          </a:solidFill>
                        </a:rPr>
                        <a:t>410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lang="en-US" sz="2000" b="1" dirty="0">
                          <a:solidFill>
                            <a:schemeClr val="tx2"/>
                          </a:solidFill>
                        </a:rPr>
                        <a:t>37</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2406897942"/>
                  </a:ext>
                </a:extLst>
              </a:tr>
              <a:tr h="370840">
                <a:tc>
                  <a:txBody>
                    <a:bodyPr/>
                    <a:lstStyle/>
                    <a:p>
                      <a:pPr algn="ctr"/>
                      <a:r>
                        <a:rPr lang="en-US" sz="2000" b="1" dirty="0" err="1">
                          <a:solidFill>
                            <a:schemeClr val="accent1"/>
                          </a:solidFill>
                        </a:rPr>
                        <a:t>Everolimus</a:t>
                      </a:r>
                      <a:endParaRPr lang="en-US" sz="2000" b="1" dirty="0">
                        <a:solidFill>
                          <a:schemeClr val="accent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en-US" sz="2000" b="1" dirty="0">
                          <a:solidFill>
                            <a:schemeClr val="tx2"/>
                          </a:solidFill>
                        </a:rPr>
                        <a:t>411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lang="en-US" sz="2000" b="1" dirty="0">
                          <a:solidFill>
                            <a:schemeClr val="tx2"/>
                          </a:solidFill>
                        </a:rPr>
                        <a:t>26</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3087391226"/>
                  </a:ext>
                </a:extLst>
              </a:tr>
            </a:tbl>
          </a:graphicData>
        </a:graphic>
      </p:graphicFrame>
      <p:sp>
        <p:nvSpPr>
          <p:cNvPr id="4" name="Content Placeholder 3">
            <a:extLst>
              <a:ext uri="{FF2B5EF4-FFF2-40B4-BE49-F238E27FC236}">
                <a16:creationId xmlns:a16="http://schemas.microsoft.com/office/drawing/2014/main" id="{EF0EF5DE-5007-4323-92AD-A02F5A5CC7D6}"/>
              </a:ext>
            </a:extLst>
          </p:cNvPr>
          <p:cNvSpPr>
            <a:spLocks noGrp="1"/>
          </p:cNvSpPr>
          <p:nvPr>
            <p:ph sz="quarter" idx="10"/>
          </p:nvPr>
        </p:nvSpPr>
        <p:spPr/>
        <p:txBody>
          <a:bodyPr/>
          <a:lstStyle/>
          <a:p>
            <a:r>
              <a:rPr lang="en-US" dirty="0">
                <a:cs typeface="Arial" panose="020B0604020202020204" pitchFamily="34" charset="0"/>
              </a:rPr>
              <a:t>Tomita Y, et al.</a:t>
            </a:r>
            <a:r>
              <a:rPr lang="en-US" b="0" i="1" dirty="0">
                <a:solidFill>
                  <a:srgbClr val="4D5156"/>
                </a:solidFill>
                <a:effectLst/>
                <a:cs typeface="Arial" panose="020B0604020202020204" pitchFamily="34" charset="0"/>
              </a:rPr>
              <a:t> </a:t>
            </a:r>
            <a:r>
              <a:rPr lang="en-US" b="0" i="1" dirty="0" err="1">
                <a:solidFill>
                  <a:srgbClr val="4D5156"/>
                </a:solidFill>
                <a:effectLst/>
                <a:cs typeface="Arial" panose="020B0604020202020204" pitchFamily="34" charset="0"/>
              </a:rPr>
              <a:t>Jpn</a:t>
            </a:r>
            <a:r>
              <a:rPr lang="en-US" b="0" i="1" dirty="0">
                <a:solidFill>
                  <a:srgbClr val="4D5156"/>
                </a:solidFill>
                <a:effectLst/>
                <a:cs typeface="Arial" panose="020B0604020202020204" pitchFamily="34" charset="0"/>
              </a:rPr>
              <a:t> J Clin Oncol</a:t>
            </a:r>
            <a:r>
              <a:rPr lang="en-US" b="0" i="0" dirty="0">
                <a:solidFill>
                  <a:srgbClr val="4D5156"/>
                </a:solidFill>
                <a:effectLst/>
                <a:cs typeface="Arial" panose="020B0604020202020204" pitchFamily="34" charset="0"/>
              </a:rPr>
              <a:t>. </a:t>
            </a:r>
            <a:r>
              <a:rPr lang="en-US" dirty="0">
                <a:cs typeface="Arial" panose="020B0604020202020204" pitchFamily="34" charset="0"/>
              </a:rPr>
              <a:t>2017, 47(7) 639–646</a:t>
            </a:r>
          </a:p>
        </p:txBody>
      </p:sp>
      <p:sp>
        <p:nvSpPr>
          <p:cNvPr id="14" name="TextBox 13">
            <a:extLst>
              <a:ext uri="{FF2B5EF4-FFF2-40B4-BE49-F238E27FC236}">
                <a16:creationId xmlns:a16="http://schemas.microsoft.com/office/drawing/2014/main" id="{3A5A917B-7D09-4C03-AE9B-A554D367F48C}"/>
              </a:ext>
            </a:extLst>
          </p:cNvPr>
          <p:cNvSpPr txBox="1"/>
          <p:nvPr/>
        </p:nvSpPr>
        <p:spPr>
          <a:xfrm>
            <a:off x="1604963" y="5870410"/>
            <a:ext cx="9934575" cy="461665"/>
          </a:xfrm>
          <a:prstGeom prst="rect">
            <a:avLst/>
          </a:prstGeom>
          <a:noFill/>
        </p:spPr>
        <p:txBody>
          <a:bodyPr wrap="square" rtlCol="0">
            <a:spAutoFit/>
          </a:bodyPr>
          <a:lstStyle/>
          <a:p>
            <a:r>
              <a:rPr lang="en-US" sz="2400" b="1" dirty="0">
                <a:solidFill>
                  <a:schemeClr val="accent3"/>
                </a:solidFill>
              </a:rPr>
              <a:t>Prior treatment regimens in the metastatic setting differed</a:t>
            </a:r>
            <a:endParaRPr lang="en-US" dirty="0"/>
          </a:p>
        </p:txBody>
      </p:sp>
      <p:sp>
        <p:nvSpPr>
          <p:cNvPr id="11" name="TextBox 10">
            <a:extLst>
              <a:ext uri="{FF2B5EF4-FFF2-40B4-BE49-F238E27FC236}">
                <a16:creationId xmlns:a16="http://schemas.microsoft.com/office/drawing/2014/main" id="{F09B6B2A-EB2E-4FC4-9B1D-2890346C7569}"/>
              </a:ext>
            </a:extLst>
          </p:cNvPr>
          <p:cNvSpPr txBox="1"/>
          <p:nvPr/>
        </p:nvSpPr>
        <p:spPr>
          <a:xfrm>
            <a:off x="1604963" y="4395336"/>
            <a:ext cx="8982074" cy="1446550"/>
          </a:xfrm>
          <a:prstGeom prst="rect">
            <a:avLst/>
          </a:prstGeom>
          <a:noFill/>
        </p:spPr>
        <p:txBody>
          <a:bodyPr wrap="square" rtlCol="0">
            <a:spAutoFit/>
          </a:bodyPr>
          <a:lstStyle/>
          <a:p>
            <a:r>
              <a:rPr lang="en-US" sz="2400" b="1" dirty="0">
                <a:solidFill>
                  <a:schemeClr val="accent3"/>
                </a:solidFill>
              </a:rPr>
              <a:t>Lower proportions of Japanese patients in the </a:t>
            </a:r>
            <a:r>
              <a:rPr lang="en-US" sz="2400" b="1" dirty="0" err="1">
                <a:solidFill>
                  <a:schemeClr val="accent3"/>
                </a:solidFill>
              </a:rPr>
              <a:t>everolimus</a:t>
            </a:r>
            <a:r>
              <a:rPr lang="en-US" sz="2400" b="1" dirty="0">
                <a:solidFill>
                  <a:schemeClr val="accent3"/>
                </a:solidFill>
              </a:rPr>
              <a:t> arm had: </a:t>
            </a:r>
          </a:p>
          <a:p>
            <a:pPr marL="1257300" lvl="2" indent="-342900">
              <a:buFont typeface="Arial" panose="020B0604020202020204" pitchFamily="34" charset="0"/>
              <a:buChar char="•"/>
            </a:pPr>
            <a:r>
              <a:rPr lang="en-US" sz="2000" dirty="0">
                <a:solidFill>
                  <a:schemeClr val="accent3"/>
                </a:solidFill>
              </a:rPr>
              <a:t>≥2 sites of metastases: </a:t>
            </a:r>
            <a:r>
              <a:rPr lang="fr-FR" sz="2000" dirty="0">
                <a:solidFill>
                  <a:schemeClr val="accent3"/>
                </a:solidFill>
              </a:rPr>
              <a:t>73% </a:t>
            </a:r>
            <a:r>
              <a:rPr lang="fr-FR" sz="2000" dirty="0" err="1">
                <a:solidFill>
                  <a:schemeClr val="accent3"/>
                </a:solidFill>
              </a:rPr>
              <a:t>Japanese</a:t>
            </a:r>
            <a:r>
              <a:rPr lang="fr-FR" sz="2000" dirty="0">
                <a:solidFill>
                  <a:schemeClr val="accent3"/>
                </a:solidFill>
              </a:rPr>
              <a:t> vs 82% global population</a:t>
            </a:r>
            <a:endParaRPr lang="en-US" sz="2000" dirty="0">
              <a:solidFill>
                <a:schemeClr val="accent3"/>
              </a:solidFill>
            </a:endParaRPr>
          </a:p>
          <a:p>
            <a:pPr marL="1257300" lvl="2" indent="-342900">
              <a:buFont typeface="Arial" panose="020B0604020202020204" pitchFamily="34" charset="0"/>
              <a:buChar char="•"/>
            </a:pPr>
            <a:r>
              <a:rPr lang="en-US" sz="2000" dirty="0">
                <a:solidFill>
                  <a:schemeClr val="accent3"/>
                </a:solidFill>
              </a:rPr>
              <a:t>liver metastases: </a:t>
            </a:r>
            <a:r>
              <a:rPr lang="fr-FR" sz="2000" dirty="0">
                <a:solidFill>
                  <a:schemeClr val="accent3"/>
                </a:solidFill>
              </a:rPr>
              <a:t>8% </a:t>
            </a:r>
            <a:r>
              <a:rPr lang="fr-FR" sz="2000" dirty="0" err="1">
                <a:solidFill>
                  <a:schemeClr val="accent3"/>
                </a:solidFill>
              </a:rPr>
              <a:t>Japanese</a:t>
            </a:r>
            <a:r>
              <a:rPr lang="fr-FR" sz="2000" dirty="0">
                <a:solidFill>
                  <a:schemeClr val="accent3"/>
                </a:solidFill>
              </a:rPr>
              <a:t> vs 21% global population</a:t>
            </a:r>
            <a:endParaRPr lang="en-US" sz="2000" dirty="0">
              <a:solidFill>
                <a:schemeClr val="accent3"/>
              </a:solidFill>
            </a:endParaRPr>
          </a:p>
          <a:p>
            <a:pPr marL="1257300" lvl="2" indent="-342900">
              <a:buFont typeface="Arial" panose="020B0604020202020204" pitchFamily="34" charset="0"/>
              <a:buChar char="•"/>
            </a:pPr>
            <a:r>
              <a:rPr lang="en-US" sz="2000" dirty="0">
                <a:solidFill>
                  <a:schemeClr val="accent3"/>
                </a:solidFill>
              </a:rPr>
              <a:t>PD-1 ligand 1 expression ≥1%: </a:t>
            </a:r>
            <a:r>
              <a:rPr lang="fr-FR" sz="2000" dirty="0">
                <a:solidFill>
                  <a:schemeClr val="accent3"/>
                </a:solidFill>
              </a:rPr>
              <a:t>8% </a:t>
            </a:r>
            <a:r>
              <a:rPr lang="fr-FR" sz="2000" dirty="0" err="1">
                <a:solidFill>
                  <a:schemeClr val="accent3"/>
                </a:solidFill>
              </a:rPr>
              <a:t>Japanese</a:t>
            </a:r>
            <a:r>
              <a:rPr lang="fr-FR" sz="2000" dirty="0">
                <a:solidFill>
                  <a:schemeClr val="accent3"/>
                </a:solidFill>
              </a:rPr>
              <a:t> vs 23% global population</a:t>
            </a:r>
            <a:r>
              <a:rPr lang="en-US" sz="2400" dirty="0">
                <a:solidFill>
                  <a:schemeClr val="accent3"/>
                </a:solidFill>
              </a:rPr>
              <a:t> </a:t>
            </a:r>
          </a:p>
        </p:txBody>
      </p:sp>
      <p:sp>
        <p:nvSpPr>
          <p:cNvPr id="12" name="TextBox 11">
            <a:extLst>
              <a:ext uri="{FF2B5EF4-FFF2-40B4-BE49-F238E27FC236}">
                <a16:creationId xmlns:a16="http://schemas.microsoft.com/office/drawing/2014/main" id="{4CEB36B0-10EA-4733-8F3B-C1F9AA80C781}"/>
              </a:ext>
            </a:extLst>
          </p:cNvPr>
          <p:cNvSpPr txBox="1"/>
          <p:nvPr/>
        </p:nvSpPr>
        <p:spPr>
          <a:xfrm>
            <a:off x="1604963" y="3166483"/>
            <a:ext cx="8982075" cy="1200329"/>
          </a:xfrm>
          <a:prstGeom prst="rect">
            <a:avLst/>
          </a:prstGeom>
          <a:noFill/>
        </p:spPr>
        <p:txBody>
          <a:bodyPr wrap="square" rtlCol="0">
            <a:spAutoFit/>
          </a:bodyPr>
          <a:lstStyle/>
          <a:p>
            <a:r>
              <a:rPr lang="en-US" sz="2400" b="1" dirty="0">
                <a:solidFill>
                  <a:schemeClr val="accent3"/>
                </a:solidFill>
              </a:rPr>
              <a:t>Higher proportion of Japanese patients had baseline KPS of 100</a:t>
            </a:r>
          </a:p>
          <a:p>
            <a:pPr marL="342900" indent="-342900">
              <a:buFont typeface="Arial" panose="020B0604020202020204" pitchFamily="34" charset="0"/>
              <a:buChar char="•"/>
            </a:pPr>
            <a:r>
              <a:rPr lang="en-US" sz="2400" dirty="0">
                <a:solidFill>
                  <a:schemeClr val="accent3"/>
                </a:solidFill>
              </a:rPr>
              <a:t>nivolumab arm: 59% Japanese patients vs 31% global population</a:t>
            </a:r>
          </a:p>
          <a:p>
            <a:pPr marL="342900" indent="-342900">
              <a:buFont typeface="Arial" panose="020B0604020202020204" pitchFamily="34" charset="0"/>
              <a:buChar char="•"/>
            </a:pPr>
            <a:r>
              <a:rPr lang="en-US" sz="2400" dirty="0" err="1">
                <a:solidFill>
                  <a:schemeClr val="accent3"/>
                </a:solidFill>
              </a:rPr>
              <a:t>everolimus</a:t>
            </a:r>
            <a:r>
              <a:rPr lang="en-US" sz="2400" dirty="0">
                <a:solidFill>
                  <a:schemeClr val="accent3"/>
                </a:solidFill>
              </a:rPr>
              <a:t> arm: 58% Japanese patients vs 33% global population</a:t>
            </a:r>
            <a:endParaRPr lang="en-US" sz="2400" b="1" dirty="0">
              <a:solidFill>
                <a:schemeClr val="accent3"/>
              </a:solidFill>
            </a:endParaRPr>
          </a:p>
        </p:txBody>
      </p:sp>
      <p:sp>
        <p:nvSpPr>
          <p:cNvPr id="3" name="Rectangle 2">
            <a:extLst>
              <a:ext uri="{FF2B5EF4-FFF2-40B4-BE49-F238E27FC236}">
                <a16:creationId xmlns:a16="http://schemas.microsoft.com/office/drawing/2014/main" id="{7D3FD68F-6A1E-4E52-8415-2274A5F4DF4A}"/>
              </a:ext>
            </a:extLst>
          </p:cNvPr>
          <p:cNvSpPr/>
          <p:nvPr/>
        </p:nvSpPr>
        <p:spPr>
          <a:xfrm>
            <a:off x="1194099" y="2878600"/>
            <a:ext cx="9934575" cy="3070379"/>
          </a:xfrm>
          <a:prstGeom prst="rect">
            <a:avLst/>
          </a:prstGeom>
          <a:solidFill>
            <a:srgbClr val="F2F2F2">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288779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16CB3-23FC-43A0-B581-2375685C0419}"/>
              </a:ext>
            </a:extLst>
          </p:cNvPr>
          <p:cNvSpPr>
            <a:spLocks noGrp="1"/>
          </p:cNvSpPr>
          <p:nvPr>
            <p:ph type="title"/>
          </p:nvPr>
        </p:nvSpPr>
        <p:spPr/>
        <p:txBody>
          <a:bodyPr>
            <a:normAutofit fontScale="90000"/>
          </a:bodyPr>
          <a:lstStyle/>
          <a:p>
            <a:r>
              <a:rPr lang="en-US" dirty="0"/>
              <a:t>Median overall survival not reached for both arms in Japanese subgroup analysis</a:t>
            </a:r>
          </a:p>
        </p:txBody>
      </p:sp>
      <p:sp>
        <p:nvSpPr>
          <p:cNvPr id="4" name="Content Placeholder 3">
            <a:extLst>
              <a:ext uri="{FF2B5EF4-FFF2-40B4-BE49-F238E27FC236}">
                <a16:creationId xmlns:a16="http://schemas.microsoft.com/office/drawing/2014/main" id="{DB734508-C421-4F96-96F2-81CD44A752D2}"/>
              </a:ext>
            </a:extLst>
          </p:cNvPr>
          <p:cNvSpPr>
            <a:spLocks noGrp="1"/>
          </p:cNvSpPr>
          <p:nvPr>
            <p:ph sz="quarter" idx="10"/>
          </p:nvPr>
        </p:nvSpPr>
        <p:spPr/>
        <p:txBody>
          <a:bodyPr/>
          <a:lstStyle/>
          <a:p>
            <a:r>
              <a:rPr lang="en-US" dirty="0">
                <a:cs typeface="Arial" panose="020B0604020202020204" pitchFamily="34" charset="0"/>
              </a:rPr>
              <a:t>Tomita Y, et al.</a:t>
            </a:r>
            <a:r>
              <a:rPr lang="en-US" b="0" i="1" dirty="0">
                <a:solidFill>
                  <a:srgbClr val="4D5156"/>
                </a:solidFill>
                <a:effectLst/>
                <a:cs typeface="Arial" panose="020B0604020202020204" pitchFamily="34" charset="0"/>
              </a:rPr>
              <a:t> </a:t>
            </a:r>
            <a:r>
              <a:rPr lang="en-US" b="0" i="1" dirty="0" err="1">
                <a:solidFill>
                  <a:srgbClr val="4D5156"/>
                </a:solidFill>
                <a:effectLst/>
                <a:cs typeface="Arial" panose="020B0604020202020204" pitchFamily="34" charset="0"/>
              </a:rPr>
              <a:t>Jpn</a:t>
            </a:r>
            <a:r>
              <a:rPr lang="en-US" b="0" i="1" dirty="0">
                <a:solidFill>
                  <a:srgbClr val="4D5156"/>
                </a:solidFill>
                <a:effectLst/>
                <a:cs typeface="Arial" panose="020B0604020202020204" pitchFamily="34" charset="0"/>
              </a:rPr>
              <a:t> J Clin Oncol</a:t>
            </a:r>
            <a:r>
              <a:rPr lang="en-US" b="0" i="0" dirty="0">
                <a:solidFill>
                  <a:srgbClr val="4D5156"/>
                </a:solidFill>
                <a:effectLst/>
                <a:cs typeface="Arial" panose="020B0604020202020204" pitchFamily="34" charset="0"/>
              </a:rPr>
              <a:t>. </a:t>
            </a:r>
            <a:r>
              <a:rPr lang="en-US" dirty="0">
                <a:cs typeface="Arial" panose="020B0604020202020204" pitchFamily="34" charset="0"/>
              </a:rPr>
              <a:t>2017, 47(7) 639–646</a:t>
            </a:r>
          </a:p>
        </p:txBody>
      </p:sp>
      <p:graphicFrame>
        <p:nvGraphicFramePr>
          <p:cNvPr id="10" name="Table 10">
            <a:extLst>
              <a:ext uri="{FF2B5EF4-FFF2-40B4-BE49-F238E27FC236}">
                <a16:creationId xmlns:a16="http://schemas.microsoft.com/office/drawing/2014/main" id="{FC8FFEBC-4DF9-4EC6-9D45-40F7274D0635}"/>
              </a:ext>
            </a:extLst>
          </p:cNvPr>
          <p:cNvGraphicFramePr>
            <a:graphicFrameLocks noGrp="1"/>
          </p:cNvGraphicFramePr>
          <p:nvPr>
            <p:ph idx="1"/>
            <p:extLst>
              <p:ext uri="{D42A27DB-BD31-4B8C-83A1-F6EECF244321}">
                <p14:modId xmlns:p14="http://schemas.microsoft.com/office/powerpoint/2010/main" val="2785352794"/>
              </p:ext>
            </p:extLst>
          </p:nvPr>
        </p:nvGraphicFramePr>
        <p:xfrm>
          <a:off x="752476" y="2244724"/>
          <a:ext cx="10601325" cy="2459832"/>
        </p:xfrm>
        <a:graphic>
          <a:graphicData uri="http://schemas.openxmlformats.org/drawingml/2006/table">
            <a:tbl>
              <a:tblPr firstRow="1" bandRow="1">
                <a:tableStyleId>{5C22544A-7EE6-4342-B048-85BDC9FD1C3A}</a:tableStyleId>
              </a:tblPr>
              <a:tblGrid>
                <a:gridCol w="4010024">
                  <a:extLst>
                    <a:ext uri="{9D8B030D-6E8A-4147-A177-3AD203B41FA5}">
                      <a16:colId xmlns:a16="http://schemas.microsoft.com/office/drawing/2014/main" val="4164123860"/>
                    </a:ext>
                  </a:extLst>
                </a:gridCol>
                <a:gridCol w="3324225">
                  <a:extLst>
                    <a:ext uri="{9D8B030D-6E8A-4147-A177-3AD203B41FA5}">
                      <a16:colId xmlns:a16="http://schemas.microsoft.com/office/drawing/2014/main" val="3005548708"/>
                    </a:ext>
                  </a:extLst>
                </a:gridCol>
                <a:gridCol w="3267076">
                  <a:extLst>
                    <a:ext uri="{9D8B030D-6E8A-4147-A177-3AD203B41FA5}">
                      <a16:colId xmlns:a16="http://schemas.microsoft.com/office/drawing/2014/main" val="46773212"/>
                    </a:ext>
                  </a:extLst>
                </a:gridCol>
              </a:tblGrid>
              <a:tr h="819944">
                <a:tc>
                  <a:txBody>
                    <a:bodyPr/>
                    <a:lstStyle/>
                    <a:p>
                      <a:pPr algn="ctr"/>
                      <a:r>
                        <a:rPr lang="en-US" sz="2000" b="0" dirty="0"/>
                        <a:t>Median OS, months </a:t>
                      </a:r>
                    </a:p>
                    <a:p>
                      <a:pPr algn="ctr"/>
                      <a:r>
                        <a:rPr lang="en-US" sz="2000" b="0" dirty="0"/>
                        <a:t>(95% confidence interval)</a:t>
                      </a:r>
                    </a:p>
                  </a:txBody>
                  <a:tcPr anchor="ctr">
                    <a:lnL w="12700" cap="flat" cmpd="sng" algn="ctr">
                      <a:no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3"/>
                    </a:solidFill>
                  </a:tcPr>
                </a:tc>
                <a:tc>
                  <a:txBody>
                    <a:bodyPr/>
                    <a:lstStyle/>
                    <a:p>
                      <a:pPr algn="ctr"/>
                      <a:r>
                        <a:rPr lang="en-US" sz="2400" dirty="0"/>
                        <a:t>Global population</a:t>
                      </a:r>
                    </a:p>
                  </a:txBody>
                  <a:tcPr anchor="ctr">
                    <a:lnL w="38100" cap="flat" cmpd="sng" algn="ctr">
                      <a:solidFill>
                        <a:schemeClr val="bg1"/>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r>
                        <a:rPr lang="en-US" sz="2400" dirty="0"/>
                        <a:t>Japanese population</a:t>
                      </a:r>
                    </a:p>
                  </a:txBody>
                  <a:tcPr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560717668"/>
                  </a:ext>
                </a:extLst>
              </a:tr>
              <a:tr h="819944">
                <a:tc>
                  <a:txBody>
                    <a:bodyPr/>
                    <a:lstStyle/>
                    <a:p>
                      <a:pPr algn="ctr"/>
                      <a:r>
                        <a:rPr lang="en-US" sz="2400" b="1" dirty="0">
                          <a:solidFill>
                            <a:schemeClr val="bg1"/>
                          </a:solidFill>
                        </a:rPr>
                        <a:t>Nivolumab</a:t>
                      </a:r>
                    </a:p>
                  </a:txBody>
                  <a:tcPr anchor="ctr">
                    <a:lnL w="12700" cap="flat" cmpd="sng" algn="ctr">
                      <a:no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3"/>
                    </a:solidFill>
                  </a:tcPr>
                </a:tc>
                <a:tc>
                  <a:txBody>
                    <a:bodyPr/>
                    <a:lstStyle/>
                    <a:p>
                      <a:pPr algn="ctr"/>
                      <a:r>
                        <a:rPr lang="en-US" sz="2000" b="1" dirty="0">
                          <a:solidFill>
                            <a:schemeClr val="tx1"/>
                          </a:solidFill>
                        </a:rPr>
                        <a:t>26.0 (22.2–29.6)</a:t>
                      </a:r>
                    </a:p>
                  </a:txBody>
                  <a:tcPr anchor="ctr">
                    <a:lnL w="38100" cap="flat" cmpd="sng" algn="ctr">
                      <a:solidFill>
                        <a:schemeClr val="bg1"/>
                      </a:solidFill>
                      <a:prstDash val="solid"/>
                      <a:round/>
                      <a:headEnd type="none" w="med" len="med"/>
                      <a:tailEnd type="none" w="med" len="med"/>
                    </a:lnL>
                    <a:lnR w="12700" cmpd="sng">
                      <a:noFill/>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2"/>
                    </a:solidFill>
                  </a:tcPr>
                </a:tc>
                <a:tc>
                  <a:txBody>
                    <a:bodyPr/>
                    <a:lstStyle/>
                    <a:p>
                      <a:pPr algn="ctr"/>
                      <a:r>
                        <a:rPr lang="en-US" sz="2000" b="1" dirty="0">
                          <a:solidFill>
                            <a:schemeClr val="tx1"/>
                          </a:solidFill>
                        </a:rPr>
                        <a:t>NR (26.8–NR)</a:t>
                      </a:r>
                    </a:p>
                  </a:txBody>
                  <a:tcPr anchor="ctr">
                    <a:lnL w="12700" cmpd="sng">
                      <a:noFill/>
                    </a:lnL>
                    <a:lnR w="12700"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862106398"/>
                  </a:ext>
                </a:extLst>
              </a:tr>
              <a:tr h="819944">
                <a:tc>
                  <a:txBody>
                    <a:bodyPr/>
                    <a:lstStyle/>
                    <a:p>
                      <a:pPr algn="ctr"/>
                      <a:r>
                        <a:rPr lang="en-US" sz="2400" b="1" dirty="0" err="1">
                          <a:solidFill>
                            <a:schemeClr val="bg1"/>
                          </a:solidFill>
                        </a:rPr>
                        <a:t>Everolimus</a:t>
                      </a:r>
                      <a:endParaRPr lang="en-US" sz="2400" b="1" dirty="0">
                        <a:solidFill>
                          <a:schemeClr val="bg1"/>
                        </a:solidFill>
                      </a:endParaRPr>
                    </a:p>
                  </a:txBody>
                  <a:tcPr anchor="ctr">
                    <a:lnL w="12700" cap="flat" cmpd="sng" algn="ctr">
                      <a:noFill/>
                      <a:prstDash val="solid"/>
                      <a:round/>
                      <a:headEnd type="none" w="med" len="med"/>
                      <a:tailEnd type="none" w="med" len="med"/>
                    </a:lnL>
                    <a:lnR w="38100" cap="flat" cmpd="sng" algn="ctr">
                      <a:solidFill>
                        <a:schemeClr val="bg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r>
                        <a:rPr lang="en-US" sz="2000" b="1" dirty="0">
                          <a:solidFill>
                            <a:schemeClr val="tx1"/>
                          </a:solidFill>
                        </a:rPr>
                        <a:t>19.7 (17.6–22.3)</a:t>
                      </a:r>
                    </a:p>
                  </a:txBody>
                  <a:tcPr anchor="ctr">
                    <a:lnL w="38100" cap="flat" cmpd="sng" algn="ctr">
                      <a:solidFill>
                        <a:schemeClr val="bg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lang="en-US" sz="2000" b="1" dirty="0">
                          <a:solidFill>
                            <a:schemeClr val="tx1"/>
                          </a:solidFill>
                        </a:rPr>
                        <a:t>NR (25.2–NR)</a:t>
                      </a:r>
                    </a:p>
                  </a:txBody>
                  <a:tcPr anchor="ctr">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2129044076"/>
                  </a:ext>
                </a:extLst>
              </a:tr>
            </a:tbl>
          </a:graphicData>
        </a:graphic>
      </p:graphicFrame>
      <p:sp>
        <p:nvSpPr>
          <p:cNvPr id="11" name="TextBox 10">
            <a:extLst>
              <a:ext uri="{FF2B5EF4-FFF2-40B4-BE49-F238E27FC236}">
                <a16:creationId xmlns:a16="http://schemas.microsoft.com/office/drawing/2014/main" id="{6C789398-622A-41F0-91F0-F5B971E39EF8}"/>
              </a:ext>
            </a:extLst>
          </p:cNvPr>
          <p:cNvSpPr txBox="1"/>
          <p:nvPr/>
        </p:nvSpPr>
        <p:spPr>
          <a:xfrm>
            <a:off x="838200" y="5000625"/>
            <a:ext cx="10515600" cy="400110"/>
          </a:xfrm>
          <a:prstGeom prst="rect">
            <a:avLst/>
          </a:prstGeom>
          <a:noFill/>
        </p:spPr>
        <p:txBody>
          <a:bodyPr wrap="square" rtlCol="0">
            <a:spAutoFit/>
          </a:bodyPr>
          <a:lstStyle/>
          <a:p>
            <a:r>
              <a:rPr lang="en-US" dirty="0"/>
              <a:t>*</a:t>
            </a:r>
            <a:r>
              <a:rPr lang="en-US" sz="2000" b="1" dirty="0">
                <a:solidFill>
                  <a:schemeClr val="tx2"/>
                </a:solidFill>
              </a:rPr>
              <a:t>Minimum 26 month follow up period in global population and 28 months in Japanese population</a:t>
            </a:r>
            <a:endParaRPr lang="en-US" b="1" dirty="0">
              <a:solidFill>
                <a:schemeClr val="tx2"/>
              </a:solidFill>
            </a:endParaRPr>
          </a:p>
        </p:txBody>
      </p:sp>
    </p:spTree>
    <p:extLst>
      <p:ext uri="{BB962C8B-B14F-4D97-AF65-F5344CB8AC3E}">
        <p14:creationId xmlns:p14="http://schemas.microsoft.com/office/powerpoint/2010/main" val="14876351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44FC1-BC37-4325-9E9E-43DE2F1168D5}"/>
              </a:ext>
            </a:extLst>
          </p:cNvPr>
          <p:cNvSpPr>
            <a:spLocks noGrp="1"/>
          </p:cNvSpPr>
          <p:nvPr>
            <p:ph type="title"/>
          </p:nvPr>
        </p:nvSpPr>
        <p:spPr>
          <a:xfrm>
            <a:off x="838200" y="203200"/>
            <a:ext cx="10515600" cy="1325563"/>
          </a:xfrm>
        </p:spPr>
        <p:txBody>
          <a:bodyPr>
            <a:normAutofit fontScale="90000"/>
          </a:bodyPr>
          <a:lstStyle/>
          <a:p>
            <a:r>
              <a:rPr lang="en-US" dirty="0"/>
              <a:t>Objective response rate higher in nivolumab arm in both global and Japanese populations</a:t>
            </a:r>
          </a:p>
        </p:txBody>
      </p:sp>
      <p:graphicFrame>
        <p:nvGraphicFramePr>
          <p:cNvPr id="7" name="Content Placeholder 6">
            <a:extLst>
              <a:ext uri="{FF2B5EF4-FFF2-40B4-BE49-F238E27FC236}">
                <a16:creationId xmlns:a16="http://schemas.microsoft.com/office/drawing/2014/main" id="{7122F0AF-D163-4442-B51C-BBA9A3B20B98}"/>
              </a:ext>
            </a:extLst>
          </p:cNvPr>
          <p:cNvGraphicFramePr>
            <a:graphicFrameLocks noGrp="1"/>
          </p:cNvGraphicFramePr>
          <p:nvPr>
            <p:ph idx="1"/>
            <p:extLst>
              <p:ext uri="{D42A27DB-BD31-4B8C-83A1-F6EECF244321}">
                <p14:modId xmlns:p14="http://schemas.microsoft.com/office/powerpoint/2010/main" val="4199852505"/>
              </p:ext>
            </p:extLst>
          </p:nvPr>
        </p:nvGraphicFramePr>
        <p:xfrm>
          <a:off x="800100" y="1762125"/>
          <a:ext cx="10515600" cy="4462463"/>
        </p:xfrm>
        <a:graphic>
          <a:graphicData uri="http://schemas.openxmlformats.org/drawingml/2006/chart">
            <c:chart xmlns:c="http://schemas.openxmlformats.org/drawingml/2006/chart" xmlns:r="http://schemas.openxmlformats.org/officeDocument/2006/relationships" r:id="rId2"/>
          </a:graphicData>
        </a:graphic>
      </p:graphicFrame>
      <p:sp>
        <p:nvSpPr>
          <p:cNvPr id="4" name="Content Placeholder 3">
            <a:extLst>
              <a:ext uri="{FF2B5EF4-FFF2-40B4-BE49-F238E27FC236}">
                <a16:creationId xmlns:a16="http://schemas.microsoft.com/office/drawing/2014/main" id="{D3FAF36E-3F01-498A-A996-94DFF890BF8F}"/>
              </a:ext>
            </a:extLst>
          </p:cNvPr>
          <p:cNvSpPr>
            <a:spLocks noGrp="1"/>
          </p:cNvSpPr>
          <p:nvPr>
            <p:ph sz="quarter" idx="10"/>
          </p:nvPr>
        </p:nvSpPr>
        <p:spPr/>
        <p:txBody>
          <a:bodyPr/>
          <a:lstStyle/>
          <a:p>
            <a:r>
              <a:rPr lang="en-US" dirty="0">
                <a:cs typeface="Arial" panose="020B0604020202020204" pitchFamily="34" charset="0"/>
              </a:rPr>
              <a:t>Tomita Y, et al.</a:t>
            </a:r>
            <a:r>
              <a:rPr lang="en-US" b="0" i="1" dirty="0">
                <a:effectLst/>
                <a:cs typeface="Arial" panose="020B0604020202020204" pitchFamily="34" charset="0"/>
              </a:rPr>
              <a:t> </a:t>
            </a:r>
            <a:r>
              <a:rPr lang="en-US" b="0" i="1" dirty="0" err="1">
                <a:effectLst/>
                <a:cs typeface="Arial" panose="020B0604020202020204" pitchFamily="34" charset="0"/>
              </a:rPr>
              <a:t>Jpn</a:t>
            </a:r>
            <a:r>
              <a:rPr lang="en-US" b="0" i="1" dirty="0">
                <a:effectLst/>
                <a:cs typeface="Arial" panose="020B0604020202020204" pitchFamily="34" charset="0"/>
              </a:rPr>
              <a:t> J Clin Oncol</a:t>
            </a:r>
            <a:r>
              <a:rPr lang="en-US" b="0" i="0" dirty="0">
                <a:effectLst/>
                <a:cs typeface="Arial" panose="020B0604020202020204" pitchFamily="34" charset="0"/>
              </a:rPr>
              <a:t>. </a:t>
            </a:r>
            <a:r>
              <a:rPr lang="en-US" dirty="0">
                <a:cs typeface="Arial" panose="020B0604020202020204" pitchFamily="34" charset="0"/>
              </a:rPr>
              <a:t>2017, 47(7) 639–646</a:t>
            </a:r>
          </a:p>
        </p:txBody>
      </p:sp>
    </p:spTree>
    <p:extLst>
      <p:ext uri="{BB962C8B-B14F-4D97-AF65-F5344CB8AC3E}">
        <p14:creationId xmlns:p14="http://schemas.microsoft.com/office/powerpoint/2010/main" val="2667993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2D6B5-2598-44E9-88AC-D407AFA9761F}"/>
              </a:ext>
            </a:extLst>
          </p:cNvPr>
          <p:cNvSpPr>
            <a:spLocks noGrp="1"/>
          </p:cNvSpPr>
          <p:nvPr>
            <p:ph type="title"/>
          </p:nvPr>
        </p:nvSpPr>
        <p:spPr>
          <a:xfrm>
            <a:off x="838200" y="421111"/>
            <a:ext cx="10515600" cy="1325563"/>
          </a:xfrm>
        </p:spPr>
        <p:txBody>
          <a:bodyPr>
            <a:normAutofit fontScale="90000"/>
          </a:bodyPr>
          <a:lstStyle/>
          <a:p>
            <a:r>
              <a:rPr lang="en-US" dirty="0"/>
              <a:t>How does nivolumab compare with </a:t>
            </a:r>
            <a:r>
              <a:rPr lang="en-US" dirty="0" err="1"/>
              <a:t>everolimus</a:t>
            </a:r>
            <a:br>
              <a:rPr lang="en-US" dirty="0"/>
            </a:br>
            <a:r>
              <a:rPr lang="en-US" dirty="0"/>
              <a:t>in a subgroup analysis of Japanese patients enrolled in </a:t>
            </a:r>
            <a:r>
              <a:rPr lang="en-US" dirty="0" err="1"/>
              <a:t>CheckMate</a:t>
            </a:r>
            <a:r>
              <a:rPr lang="en-US" dirty="0"/>
              <a:t> 025?</a:t>
            </a:r>
          </a:p>
        </p:txBody>
      </p:sp>
      <p:sp>
        <p:nvSpPr>
          <p:cNvPr id="7" name="Oval 6">
            <a:extLst>
              <a:ext uri="{FF2B5EF4-FFF2-40B4-BE49-F238E27FC236}">
                <a16:creationId xmlns:a16="http://schemas.microsoft.com/office/drawing/2014/main" id="{EB5AFD02-90DC-4E3F-BBFD-65C259F7AF45}"/>
              </a:ext>
            </a:extLst>
          </p:cNvPr>
          <p:cNvSpPr/>
          <p:nvPr/>
        </p:nvSpPr>
        <p:spPr>
          <a:xfrm>
            <a:off x="838200" y="2742263"/>
            <a:ext cx="1402672" cy="1402672"/>
          </a:xfrm>
          <a:prstGeom prst="ellipse">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Globe">
            <a:extLst>
              <a:ext uri="{FF2B5EF4-FFF2-40B4-BE49-F238E27FC236}">
                <a16:creationId xmlns:a16="http://schemas.microsoft.com/office/drawing/2014/main" id="{A23470C7-096D-4242-AC2B-A1B085981BBD}"/>
              </a:ext>
            </a:extLst>
          </p:cNvPr>
          <p:cNvPicPr>
            <a:picLocks noGrp="1" noChangeAspect="1"/>
          </p:cNvPicPr>
          <p:nvPr>
            <p:ph idx="1"/>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06011" y="2986399"/>
            <a:ext cx="914400" cy="914400"/>
          </a:xfrm>
        </p:spPr>
      </p:pic>
      <p:cxnSp>
        <p:nvCxnSpPr>
          <p:cNvPr id="9" name="Straight Arrow Connector 8">
            <a:extLst>
              <a:ext uri="{FF2B5EF4-FFF2-40B4-BE49-F238E27FC236}">
                <a16:creationId xmlns:a16="http://schemas.microsoft.com/office/drawing/2014/main" id="{FC0ACB67-BDD7-4065-9280-EB4C601FCAF6}"/>
              </a:ext>
            </a:extLst>
          </p:cNvPr>
          <p:cNvCxnSpPr>
            <a:cxnSpLocks/>
          </p:cNvCxnSpPr>
          <p:nvPr/>
        </p:nvCxnSpPr>
        <p:spPr>
          <a:xfrm>
            <a:off x="2432482" y="3443599"/>
            <a:ext cx="1206457" cy="0"/>
          </a:xfrm>
          <a:prstGeom prst="straightConnector1">
            <a:avLst/>
          </a:prstGeom>
          <a:ln w="76200">
            <a:solidFill>
              <a:schemeClr val="tx1"/>
            </a:solidFill>
            <a:tailEnd type="triangle"/>
          </a:ln>
        </p:spPr>
        <p:style>
          <a:lnRef idx="3">
            <a:schemeClr val="accent1"/>
          </a:lnRef>
          <a:fillRef idx="0">
            <a:schemeClr val="accent1"/>
          </a:fillRef>
          <a:effectRef idx="2">
            <a:schemeClr val="accent1"/>
          </a:effectRef>
          <a:fontRef idx="minor">
            <a:schemeClr val="tx1"/>
          </a:fontRef>
        </p:style>
      </p:cxnSp>
      <p:pic>
        <p:nvPicPr>
          <p:cNvPr id="12" name="Picture 11">
            <a:extLst>
              <a:ext uri="{FF2B5EF4-FFF2-40B4-BE49-F238E27FC236}">
                <a16:creationId xmlns:a16="http://schemas.microsoft.com/office/drawing/2014/main" id="{B4321FF5-3616-4B82-A7A7-FA4840D6861D}"/>
              </a:ext>
            </a:extLst>
          </p:cNvPr>
          <p:cNvPicPr>
            <a:picLocks noChangeAspect="1"/>
          </p:cNvPicPr>
          <p:nvPr/>
        </p:nvPicPr>
        <p:blipFill>
          <a:blip r:embed="rId5"/>
          <a:stretch>
            <a:fillRect/>
          </a:stretch>
        </p:blipFill>
        <p:spPr>
          <a:xfrm>
            <a:off x="3830549" y="2739450"/>
            <a:ext cx="1402202" cy="1408298"/>
          </a:xfrm>
          <a:prstGeom prst="rect">
            <a:avLst/>
          </a:prstGeom>
        </p:spPr>
      </p:pic>
      <p:pic>
        <p:nvPicPr>
          <p:cNvPr id="14" name="Graphic 13" descr="Magnifying glass">
            <a:extLst>
              <a:ext uri="{FF2B5EF4-FFF2-40B4-BE49-F238E27FC236}">
                <a16:creationId xmlns:a16="http://schemas.microsoft.com/office/drawing/2014/main" id="{357A00AF-E717-4520-B6D6-A051A6143EB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074450" y="2983586"/>
            <a:ext cx="914400" cy="914400"/>
          </a:xfrm>
          <a:prstGeom prst="rect">
            <a:avLst/>
          </a:prstGeom>
        </p:spPr>
      </p:pic>
      <p:pic>
        <p:nvPicPr>
          <p:cNvPr id="21" name="Picture 20">
            <a:extLst>
              <a:ext uri="{FF2B5EF4-FFF2-40B4-BE49-F238E27FC236}">
                <a16:creationId xmlns:a16="http://schemas.microsoft.com/office/drawing/2014/main" id="{24B0E63B-9200-40CE-A123-9A7E234211F4}"/>
              </a:ext>
            </a:extLst>
          </p:cNvPr>
          <p:cNvPicPr>
            <a:picLocks noChangeAspect="1"/>
          </p:cNvPicPr>
          <p:nvPr/>
        </p:nvPicPr>
        <p:blipFill>
          <a:blip r:embed="rId8"/>
          <a:stretch>
            <a:fillRect/>
          </a:stretch>
        </p:blipFill>
        <p:spPr>
          <a:xfrm>
            <a:off x="5370513" y="3202786"/>
            <a:ext cx="1450974" cy="481626"/>
          </a:xfrm>
          <a:prstGeom prst="rect">
            <a:avLst/>
          </a:prstGeom>
        </p:spPr>
      </p:pic>
      <p:pic>
        <p:nvPicPr>
          <p:cNvPr id="24" name="Picture 23">
            <a:extLst>
              <a:ext uri="{FF2B5EF4-FFF2-40B4-BE49-F238E27FC236}">
                <a16:creationId xmlns:a16="http://schemas.microsoft.com/office/drawing/2014/main" id="{C2B22099-1633-498D-B0A9-ACE34FA1230A}"/>
              </a:ext>
            </a:extLst>
          </p:cNvPr>
          <p:cNvPicPr>
            <a:picLocks noChangeAspect="1"/>
          </p:cNvPicPr>
          <p:nvPr/>
        </p:nvPicPr>
        <p:blipFill>
          <a:blip r:embed="rId5"/>
          <a:stretch>
            <a:fillRect/>
          </a:stretch>
        </p:blipFill>
        <p:spPr>
          <a:xfrm>
            <a:off x="9553267" y="2739450"/>
            <a:ext cx="1402202" cy="1408298"/>
          </a:xfrm>
          <a:prstGeom prst="rect">
            <a:avLst/>
          </a:prstGeom>
        </p:spPr>
      </p:pic>
      <p:pic>
        <p:nvPicPr>
          <p:cNvPr id="26" name="Picture 25">
            <a:extLst>
              <a:ext uri="{FF2B5EF4-FFF2-40B4-BE49-F238E27FC236}">
                <a16:creationId xmlns:a16="http://schemas.microsoft.com/office/drawing/2014/main" id="{0DB667BC-D532-4431-AF84-049EB556FC2E}"/>
              </a:ext>
            </a:extLst>
          </p:cNvPr>
          <p:cNvPicPr>
            <a:picLocks noChangeAspect="1"/>
          </p:cNvPicPr>
          <p:nvPr/>
        </p:nvPicPr>
        <p:blipFill>
          <a:blip r:embed="rId8"/>
          <a:stretch>
            <a:fillRect/>
          </a:stretch>
        </p:blipFill>
        <p:spPr>
          <a:xfrm>
            <a:off x="8232813" y="3202786"/>
            <a:ext cx="1450974" cy="481626"/>
          </a:xfrm>
          <a:prstGeom prst="rect">
            <a:avLst/>
          </a:prstGeom>
        </p:spPr>
      </p:pic>
      <p:pic>
        <p:nvPicPr>
          <p:cNvPr id="16" name="Picture 15">
            <a:extLst>
              <a:ext uri="{FF2B5EF4-FFF2-40B4-BE49-F238E27FC236}">
                <a16:creationId xmlns:a16="http://schemas.microsoft.com/office/drawing/2014/main" id="{5FA1B152-9079-443E-BC6A-411AD6511D57}"/>
              </a:ext>
            </a:extLst>
          </p:cNvPr>
          <p:cNvPicPr>
            <a:picLocks noChangeAspect="1"/>
          </p:cNvPicPr>
          <p:nvPr/>
        </p:nvPicPr>
        <p:blipFill>
          <a:blip r:embed="rId5"/>
          <a:stretch>
            <a:fillRect/>
          </a:stretch>
        </p:blipFill>
        <p:spPr>
          <a:xfrm>
            <a:off x="6691908" y="2739450"/>
            <a:ext cx="1402202" cy="1408298"/>
          </a:xfrm>
          <a:prstGeom prst="rect">
            <a:avLst/>
          </a:prstGeom>
        </p:spPr>
      </p:pic>
      <p:pic>
        <p:nvPicPr>
          <p:cNvPr id="28" name="Graphic 27" descr="Microscope">
            <a:extLst>
              <a:ext uri="{FF2B5EF4-FFF2-40B4-BE49-F238E27FC236}">
                <a16:creationId xmlns:a16="http://schemas.microsoft.com/office/drawing/2014/main" id="{C2D99030-C159-4115-BDCF-49478D82B53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897045" y="2983586"/>
            <a:ext cx="914400" cy="914400"/>
          </a:xfrm>
          <a:prstGeom prst="rect">
            <a:avLst/>
          </a:prstGeom>
        </p:spPr>
      </p:pic>
      <p:pic>
        <p:nvPicPr>
          <p:cNvPr id="31" name="Graphic 30" descr="Brain in head">
            <a:extLst>
              <a:ext uri="{FF2B5EF4-FFF2-40B4-BE49-F238E27FC236}">
                <a16:creationId xmlns:a16="http://schemas.microsoft.com/office/drawing/2014/main" id="{A70066DC-CC66-436B-8FD9-CB311E19D88E}"/>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797168" y="2983586"/>
            <a:ext cx="914400" cy="914400"/>
          </a:xfrm>
          <a:prstGeom prst="rect">
            <a:avLst/>
          </a:prstGeom>
        </p:spPr>
      </p:pic>
      <p:sp>
        <p:nvSpPr>
          <p:cNvPr id="32" name="Content Placeholder 3">
            <a:extLst>
              <a:ext uri="{FF2B5EF4-FFF2-40B4-BE49-F238E27FC236}">
                <a16:creationId xmlns:a16="http://schemas.microsoft.com/office/drawing/2014/main" id="{9651E608-BECC-487F-B854-72A79B2F3894}"/>
              </a:ext>
            </a:extLst>
          </p:cNvPr>
          <p:cNvSpPr>
            <a:spLocks noGrp="1"/>
          </p:cNvSpPr>
          <p:nvPr>
            <p:ph sz="quarter" idx="10"/>
          </p:nvPr>
        </p:nvSpPr>
        <p:spPr>
          <a:xfrm>
            <a:off x="838200" y="6362700"/>
            <a:ext cx="10515600" cy="419100"/>
          </a:xfrm>
        </p:spPr>
        <p:txBody>
          <a:bodyPr/>
          <a:lstStyle/>
          <a:p>
            <a:r>
              <a:rPr lang="en-US" dirty="0">
                <a:cs typeface="Arial" panose="020B0604020202020204" pitchFamily="34" charset="0"/>
              </a:rPr>
              <a:t>Tomita Y, et al.</a:t>
            </a:r>
            <a:r>
              <a:rPr lang="en-US" b="0" i="1" dirty="0">
                <a:solidFill>
                  <a:srgbClr val="4D5156"/>
                </a:solidFill>
                <a:effectLst/>
                <a:cs typeface="Arial" panose="020B0604020202020204" pitchFamily="34" charset="0"/>
              </a:rPr>
              <a:t> </a:t>
            </a:r>
            <a:r>
              <a:rPr lang="en-US" b="0" i="1" dirty="0" err="1">
                <a:solidFill>
                  <a:srgbClr val="4D5156"/>
                </a:solidFill>
                <a:effectLst/>
                <a:cs typeface="Arial" panose="020B0604020202020204" pitchFamily="34" charset="0"/>
              </a:rPr>
              <a:t>Jpn</a:t>
            </a:r>
            <a:r>
              <a:rPr lang="en-US" b="0" i="1" dirty="0">
                <a:solidFill>
                  <a:srgbClr val="4D5156"/>
                </a:solidFill>
                <a:effectLst/>
                <a:cs typeface="Arial" panose="020B0604020202020204" pitchFamily="34" charset="0"/>
              </a:rPr>
              <a:t> J Clin Oncol</a:t>
            </a:r>
            <a:r>
              <a:rPr lang="en-US" b="0" i="0" dirty="0">
                <a:solidFill>
                  <a:srgbClr val="4D5156"/>
                </a:solidFill>
                <a:effectLst/>
                <a:cs typeface="Arial" panose="020B0604020202020204" pitchFamily="34" charset="0"/>
              </a:rPr>
              <a:t>. </a:t>
            </a:r>
            <a:r>
              <a:rPr lang="en-US" dirty="0">
                <a:cs typeface="Arial" panose="020B0604020202020204" pitchFamily="34" charset="0"/>
              </a:rPr>
              <a:t>2017, 47(7) 639–646</a:t>
            </a:r>
          </a:p>
        </p:txBody>
      </p:sp>
      <p:sp>
        <p:nvSpPr>
          <p:cNvPr id="33" name="TextBox 32">
            <a:extLst>
              <a:ext uri="{FF2B5EF4-FFF2-40B4-BE49-F238E27FC236}">
                <a16:creationId xmlns:a16="http://schemas.microsoft.com/office/drawing/2014/main" id="{492F779F-DD66-4C54-A911-FB4CD8594D0B}"/>
              </a:ext>
            </a:extLst>
          </p:cNvPr>
          <p:cNvSpPr txBox="1"/>
          <p:nvPr/>
        </p:nvSpPr>
        <p:spPr>
          <a:xfrm>
            <a:off x="-180975" y="4192559"/>
            <a:ext cx="3461657" cy="1200329"/>
          </a:xfrm>
          <a:prstGeom prst="rect">
            <a:avLst/>
          </a:prstGeom>
          <a:noFill/>
        </p:spPr>
        <p:txBody>
          <a:bodyPr wrap="square" rtlCol="0">
            <a:spAutoFit/>
          </a:bodyPr>
          <a:lstStyle/>
          <a:p>
            <a:pPr algn="ctr"/>
            <a:r>
              <a:rPr lang="en-US" sz="2400" dirty="0" err="1">
                <a:solidFill>
                  <a:schemeClr val="tx2"/>
                </a:solidFill>
              </a:rPr>
              <a:t>CheckMate</a:t>
            </a:r>
            <a:r>
              <a:rPr lang="en-US" sz="2400" dirty="0">
                <a:solidFill>
                  <a:schemeClr val="tx2"/>
                </a:solidFill>
              </a:rPr>
              <a:t> 025 results from 2015: Minimum follow-up 15 months</a:t>
            </a:r>
          </a:p>
        </p:txBody>
      </p:sp>
      <p:sp>
        <p:nvSpPr>
          <p:cNvPr id="35" name="TextBox 34">
            <a:extLst>
              <a:ext uri="{FF2B5EF4-FFF2-40B4-BE49-F238E27FC236}">
                <a16:creationId xmlns:a16="http://schemas.microsoft.com/office/drawing/2014/main" id="{53E7D1DE-AF54-47DF-9832-19AB6D29B293}"/>
              </a:ext>
            </a:extLst>
          </p:cNvPr>
          <p:cNvSpPr txBox="1"/>
          <p:nvPr/>
        </p:nvSpPr>
        <p:spPr>
          <a:xfrm>
            <a:off x="2854735" y="4192558"/>
            <a:ext cx="3461657" cy="1200329"/>
          </a:xfrm>
          <a:prstGeom prst="rect">
            <a:avLst/>
          </a:prstGeom>
          <a:noFill/>
        </p:spPr>
        <p:txBody>
          <a:bodyPr wrap="square" rtlCol="0" anchor="ctr">
            <a:spAutoFit/>
          </a:bodyPr>
          <a:lstStyle/>
          <a:p>
            <a:pPr algn="ctr"/>
            <a:r>
              <a:rPr lang="en-US" sz="2400" dirty="0">
                <a:solidFill>
                  <a:schemeClr val="tx2"/>
                </a:solidFill>
              </a:rPr>
              <a:t>Need for subgroup analysis of Japanese patients</a:t>
            </a:r>
          </a:p>
        </p:txBody>
      </p:sp>
      <p:sp>
        <p:nvSpPr>
          <p:cNvPr id="37" name="TextBox 36">
            <a:extLst>
              <a:ext uri="{FF2B5EF4-FFF2-40B4-BE49-F238E27FC236}">
                <a16:creationId xmlns:a16="http://schemas.microsoft.com/office/drawing/2014/main" id="{A708FAAC-26E6-4B70-87F6-6AAD0499E65A}"/>
              </a:ext>
            </a:extLst>
          </p:cNvPr>
          <p:cNvSpPr txBox="1"/>
          <p:nvPr/>
        </p:nvSpPr>
        <p:spPr>
          <a:xfrm>
            <a:off x="5828824" y="4212877"/>
            <a:ext cx="3461657" cy="1200329"/>
          </a:xfrm>
          <a:prstGeom prst="rect">
            <a:avLst/>
          </a:prstGeom>
          <a:noFill/>
        </p:spPr>
        <p:txBody>
          <a:bodyPr wrap="square" rtlCol="0" anchor="ctr">
            <a:spAutoFit/>
          </a:bodyPr>
          <a:lstStyle/>
          <a:p>
            <a:pPr algn="ctr"/>
            <a:r>
              <a:rPr lang="en-US" sz="2400" dirty="0">
                <a:solidFill>
                  <a:schemeClr val="tx2"/>
                </a:solidFill>
              </a:rPr>
              <a:t>Subgroup analysis methods </a:t>
            </a:r>
          </a:p>
          <a:p>
            <a:pPr algn="ctr"/>
            <a:r>
              <a:rPr lang="en-US" sz="2400" dirty="0">
                <a:solidFill>
                  <a:schemeClr val="tx2"/>
                </a:solidFill>
              </a:rPr>
              <a:t>and results</a:t>
            </a:r>
          </a:p>
        </p:txBody>
      </p:sp>
      <p:sp>
        <p:nvSpPr>
          <p:cNvPr id="39" name="TextBox 38">
            <a:extLst>
              <a:ext uri="{FF2B5EF4-FFF2-40B4-BE49-F238E27FC236}">
                <a16:creationId xmlns:a16="http://schemas.microsoft.com/office/drawing/2014/main" id="{314746CF-A43F-4C56-A597-81536BF039F6}"/>
              </a:ext>
            </a:extLst>
          </p:cNvPr>
          <p:cNvSpPr txBox="1"/>
          <p:nvPr/>
        </p:nvSpPr>
        <p:spPr>
          <a:xfrm>
            <a:off x="8525223" y="4192558"/>
            <a:ext cx="3461657" cy="461665"/>
          </a:xfrm>
          <a:prstGeom prst="rect">
            <a:avLst/>
          </a:prstGeom>
          <a:noFill/>
        </p:spPr>
        <p:txBody>
          <a:bodyPr wrap="square" rtlCol="0">
            <a:spAutoFit/>
          </a:bodyPr>
          <a:lstStyle/>
          <a:p>
            <a:pPr algn="ctr"/>
            <a:r>
              <a:rPr lang="en-US" sz="2400" dirty="0">
                <a:solidFill>
                  <a:schemeClr val="tx2"/>
                </a:solidFill>
              </a:rPr>
              <a:t>Implications</a:t>
            </a:r>
          </a:p>
        </p:txBody>
      </p:sp>
      <p:sp>
        <p:nvSpPr>
          <p:cNvPr id="5" name="Rectangle 4">
            <a:extLst>
              <a:ext uri="{FF2B5EF4-FFF2-40B4-BE49-F238E27FC236}">
                <a16:creationId xmlns:a16="http://schemas.microsoft.com/office/drawing/2014/main" id="{81AF5E28-67CD-4186-9610-CFB301D5C765}"/>
              </a:ext>
            </a:extLst>
          </p:cNvPr>
          <p:cNvSpPr/>
          <p:nvPr/>
        </p:nvSpPr>
        <p:spPr>
          <a:xfrm>
            <a:off x="2432482" y="2190750"/>
            <a:ext cx="8571759" cy="202212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B7EF70AE-AC88-4DE4-ACC3-6E344AAF9EFB}"/>
              </a:ext>
            </a:extLst>
          </p:cNvPr>
          <p:cNvSpPr/>
          <p:nvPr/>
        </p:nvSpPr>
        <p:spPr>
          <a:xfrm>
            <a:off x="3280682" y="4243211"/>
            <a:ext cx="8436368" cy="131801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152393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2D6B5-2598-44E9-88AC-D407AFA9761F}"/>
              </a:ext>
            </a:extLst>
          </p:cNvPr>
          <p:cNvSpPr>
            <a:spLocks noGrp="1"/>
          </p:cNvSpPr>
          <p:nvPr>
            <p:ph type="title"/>
          </p:nvPr>
        </p:nvSpPr>
        <p:spPr>
          <a:xfrm>
            <a:off x="838200" y="421111"/>
            <a:ext cx="10515600" cy="1325563"/>
          </a:xfrm>
        </p:spPr>
        <p:txBody>
          <a:bodyPr>
            <a:normAutofit fontScale="90000"/>
          </a:bodyPr>
          <a:lstStyle/>
          <a:p>
            <a:r>
              <a:rPr lang="en-US" dirty="0"/>
              <a:t>How does nivolumab compare to </a:t>
            </a:r>
            <a:r>
              <a:rPr lang="en-US" dirty="0" err="1"/>
              <a:t>everolimus</a:t>
            </a:r>
            <a:br>
              <a:rPr lang="en-US" dirty="0"/>
            </a:br>
            <a:r>
              <a:rPr lang="en-US" dirty="0"/>
              <a:t>in a subgroup analysis of Japanese patients enrolled in </a:t>
            </a:r>
            <a:r>
              <a:rPr lang="en-US" dirty="0" err="1"/>
              <a:t>CheckMate</a:t>
            </a:r>
            <a:r>
              <a:rPr lang="en-US" dirty="0"/>
              <a:t> 025?</a:t>
            </a:r>
          </a:p>
        </p:txBody>
      </p:sp>
      <p:sp>
        <p:nvSpPr>
          <p:cNvPr id="7" name="Oval 6">
            <a:extLst>
              <a:ext uri="{FF2B5EF4-FFF2-40B4-BE49-F238E27FC236}">
                <a16:creationId xmlns:a16="http://schemas.microsoft.com/office/drawing/2014/main" id="{EB5AFD02-90DC-4E3F-BBFD-65C259F7AF45}"/>
              </a:ext>
            </a:extLst>
          </p:cNvPr>
          <p:cNvSpPr/>
          <p:nvPr/>
        </p:nvSpPr>
        <p:spPr>
          <a:xfrm>
            <a:off x="838200" y="2742263"/>
            <a:ext cx="1402672" cy="1402672"/>
          </a:xfrm>
          <a:prstGeom prst="ellipse">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Globe">
            <a:extLst>
              <a:ext uri="{FF2B5EF4-FFF2-40B4-BE49-F238E27FC236}">
                <a16:creationId xmlns:a16="http://schemas.microsoft.com/office/drawing/2014/main" id="{A23470C7-096D-4242-AC2B-A1B085981BBD}"/>
              </a:ext>
            </a:extLst>
          </p:cNvPr>
          <p:cNvPicPr>
            <a:picLocks noGrp="1" noChangeAspect="1"/>
          </p:cNvPicPr>
          <p:nvPr>
            <p:ph idx="1"/>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06011" y="2986399"/>
            <a:ext cx="914400" cy="914400"/>
          </a:xfrm>
        </p:spPr>
      </p:pic>
      <p:cxnSp>
        <p:nvCxnSpPr>
          <p:cNvPr id="9" name="Straight Arrow Connector 8">
            <a:extLst>
              <a:ext uri="{FF2B5EF4-FFF2-40B4-BE49-F238E27FC236}">
                <a16:creationId xmlns:a16="http://schemas.microsoft.com/office/drawing/2014/main" id="{FC0ACB67-BDD7-4065-9280-EB4C601FCAF6}"/>
              </a:ext>
            </a:extLst>
          </p:cNvPr>
          <p:cNvCxnSpPr>
            <a:cxnSpLocks/>
          </p:cNvCxnSpPr>
          <p:nvPr/>
        </p:nvCxnSpPr>
        <p:spPr>
          <a:xfrm>
            <a:off x="2432482" y="3443599"/>
            <a:ext cx="1206457" cy="0"/>
          </a:xfrm>
          <a:prstGeom prst="straightConnector1">
            <a:avLst/>
          </a:prstGeom>
          <a:ln w="76200">
            <a:solidFill>
              <a:schemeClr val="tx1"/>
            </a:solidFill>
            <a:tailEnd type="triangle"/>
          </a:ln>
        </p:spPr>
        <p:style>
          <a:lnRef idx="3">
            <a:schemeClr val="accent1"/>
          </a:lnRef>
          <a:fillRef idx="0">
            <a:schemeClr val="accent1"/>
          </a:fillRef>
          <a:effectRef idx="2">
            <a:schemeClr val="accent1"/>
          </a:effectRef>
          <a:fontRef idx="minor">
            <a:schemeClr val="tx1"/>
          </a:fontRef>
        </p:style>
      </p:cxnSp>
      <p:pic>
        <p:nvPicPr>
          <p:cNvPr id="12" name="Picture 11">
            <a:extLst>
              <a:ext uri="{FF2B5EF4-FFF2-40B4-BE49-F238E27FC236}">
                <a16:creationId xmlns:a16="http://schemas.microsoft.com/office/drawing/2014/main" id="{B4321FF5-3616-4B82-A7A7-FA4840D6861D}"/>
              </a:ext>
            </a:extLst>
          </p:cNvPr>
          <p:cNvPicPr>
            <a:picLocks noChangeAspect="1"/>
          </p:cNvPicPr>
          <p:nvPr/>
        </p:nvPicPr>
        <p:blipFill>
          <a:blip r:embed="rId5"/>
          <a:stretch>
            <a:fillRect/>
          </a:stretch>
        </p:blipFill>
        <p:spPr>
          <a:xfrm>
            <a:off x="3830549" y="2739450"/>
            <a:ext cx="1402202" cy="1408298"/>
          </a:xfrm>
          <a:prstGeom prst="rect">
            <a:avLst/>
          </a:prstGeom>
        </p:spPr>
      </p:pic>
      <p:pic>
        <p:nvPicPr>
          <p:cNvPr id="14" name="Graphic 13" descr="Magnifying glass">
            <a:extLst>
              <a:ext uri="{FF2B5EF4-FFF2-40B4-BE49-F238E27FC236}">
                <a16:creationId xmlns:a16="http://schemas.microsoft.com/office/drawing/2014/main" id="{357A00AF-E717-4520-B6D6-A051A6143EB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074450" y="2983586"/>
            <a:ext cx="914400" cy="914400"/>
          </a:xfrm>
          <a:prstGeom prst="rect">
            <a:avLst/>
          </a:prstGeom>
        </p:spPr>
      </p:pic>
      <p:pic>
        <p:nvPicPr>
          <p:cNvPr id="21" name="Picture 20">
            <a:extLst>
              <a:ext uri="{FF2B5EF4-FFF2-40B4-BE49-F238E27FC236}">
                <a16:creationId xmlns:a16="http://schemas.microsoft.com/office/drawing/2014/main" id="{24B0E63B-9200-40CE-A123-9A7E234211F4}"/>
              </a:ext>
            </a:extLst>
          </p:cNvPr>
          <p:cNvPicPr>
            <a:picLocks noChangeAspect="1"/>
          </p:cNvPicPr>
          <p:nvPr/>
        </p:nvPicPr>
        <p:blipFill>
          <a:blip r:embed="rId8"/>
          <a:stretch>
            <a:fillRect/>
          </a:stretch>
        </p:blipFill>
        <p:spPr>
          <a:xfrm>
            <a:off x="5370513" y="3202786"/>
            <a:ext cx="1450974" cy="481626"/>
          </a:xfrm>
          <a:prstGeom prst="rect">
            <a:avLst/>
          </a:prstGeom>
        </p:spPr>
      </p:pic>
      <p:pic>
        <p:nvPicPr>
          <p:cNvPr id="24" name="Picture 23">
            <a:extLst>
              <a:ext uri="{FF2B5EF4-FFF2-40B4-BE49-F238E27FC236}">
                <a16:creationId xmlns:a16="http://schemas.microsoft.com/office/drawing/2014/main" id="{C2B22099-1633-498D-B0A9-ACE34FA1230A}"/>
              </a:ext>
            </a:extLst>
          </p:cNvPr>
          <p:cNvPicPr>
            <a:picLocks noChangeAspect="1"/>
          </p:cNvPicPr>
          <p:nvPr/>
        </p:nvPicPr>
        <p:blipFill>
          <a:blip r:embed="rId5"/>
          <a:stretch>
            <a:fillRect/>
          </a:stretch>
        </p:blipFill>
        <p:spPr>
          <a:xfrm>
            <a:off x="9553267" y="2739450"/>
            <a:ext cx="1402202" cy="1408298"/>
          </a:xfrm>
          <a:prstGeom prst="rect">
            <a:avLst/>
          </a:prstGeom>
        </p:spPr>
      </p:pic>
      <p:pic>
        <p:nvPicPr>
          <p:cNvPr id="26" name="Picture 25">
            <a:extLst>
              <a:ext uri="{FF2B5EF4-FFF2-40B4-BE49-F238E27FC236}">
                <a16:creationId xmlns:a16="http://schemas.microsoft.com/office/drawing/2014/main" id="{0DB667BC-D532-4431-AF84-049EB556FC2E}"/>
              </a:ext>
            </a:extLst>
          </p:cNvPr>
          <p:cNvPicPr>
            <a:picLocks noChangeAspect="1"/>
          </p:cNvPicPr>
          <p:nvPr/>
        </p:nvPicPr>
        <p:blipFill>
          <a:blip r:embed="rId8"/>
          <a:stretch>
            <a:fillRect/>
          </a:stretch>
        </p:blipFill>
        <p:spPr>
          <a:xfrm>
            <a:off x="8232813" y="3202786"/>
            <a:ext cx="1450974" cy="481626"/>
          </a:xfrm>
          <a:prstGeom prst="rect">
            <a:avLst/>
          </a:prstGeom>
        </p:spPr>
      </p:pic>
      <p:pic>
        <p:nvPicPr>
          <p:cNvPr id="16" name="Picture 15">
            <a:extLst>
              <a:ext uri="{FF2B5EF4-FFF2-40B4-BE49-F238E27FC236}">
                <a16:creationId xmlns:a16="http://schemas.microsoft.com/office/drawing/2014/main" id="{5FA1B152-9079-443E-BC6A-411AD6511D57}"/>
              </a:ext>
            </a:extLst>
          </p:cNvPr>
          <p:cNvPicPr>
            <a:picLocks noChangeAspect="1"/>
          </p:cNvPicPr>
          <p:nvPr/>
        </p:nvPicPr>
        <p:blipFill>
          <a:blip r:embed="rId5"/>
          <a:stretch>
            <a:fillRect/>
          </a:stretch>
        </p:blipFill>
        <p:spPr>
          <a:xfrm>
            <a:off x="6691908" y="2739450"/>
            <a:ext cx="1402202" cy="1408298"/>
          </a:xfrm>
          <a:prstGeom prst="rect">
            <a:avLst/>
          </a:prstGeom>
        </p:spPr>
      </p:pic>
      <p:pic>
        <p:nvPicPr>
          <p:cNvPr id="28" name="Graphic 27" descr="Microscope">
            <a:extLst>
              <a:ext uri="{FF2B5EF4-FFF2-40B4-BE49-F238E27FC236}">
                <a16:creationId xmlns:a16="http://schemas.microsoft.com/office/drawing/2014/main" id="{C2D99030-C159-4115-BDCF-49478D82B53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897045" y="2983586"/>
            <a:ext cx="914400" cy="914400"/>
          </a:xfrm>
          <a:prstGeom prst="rect">
            <a:avLst/>
          </a:prstGeom>
        </p:spPr>
      </p:pic>
      <p:pic>
        <p:nvPicPr>
          <p:cNvPr id="31" name="Graphic 30" descr="Brain in head">
            <a:extLst>
              <a:ext uri="{FF2B5EF4-FFF2-40B4-BE49-F238E27FC236}">
                <a16:creationId xmlns:a16="http://schemas.microsoft.com/office/drawing/2014/main" id="{A70066DC-CC66-436B-8FD9-CB311E19D88E}"/>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797168" y="2983586"/>
            <a:ext cx="914400" cy="914400"/>
          </a:xfrm>
          <a:prstGeom prst="rect">
            <a:avLst/>
          </a:prstGeom>
        </p:spPr>
      </p:pic>
      <p:sp>
        <p:nvSpPr>
          <p:cNvPr id="32" name="Content Placeholder 3">
            <a:extLst>
              <a:ext uri="{FF2B5EF4-FFF2-40B4-BE49-F238E27FC236}">
                <a16:creationId xmlns:a16="http://schemas.microsoft.com/office/drawing/2014/main" id="{9651E608-BECC-487F-B854-72A79B2F3894}"/>
              </a:ext>
            </a:extLst>
          </p:cNvPr>
          <p:cNvSpPr>
            <a:spLocks noGrp="1"/>
          </p:cNvSpPr>
          <p:nvPr>
            <p:ph sz="quarter" idx="10"/>
          </p:nvPr>
        </p:nvSpPr>
        <p:spPr>
          <a:xfrm>
            <a:off x="838200" y="6362700"/>
            <a:ext cx="10515600" cy="419100"/>
          </a:xfrm>
        </p:spPr>
        <p:txBody>
          <a:bodyPr/>
          <a:lstStyle/>
          <a:p>
            <a:r>
              <a:rPr lang="en-US" dirty="0">
                <a:cs typeface="Arial" panose="020B0604020202020204" pitchFamily="34" charset="0"/>
              </a:rPr>
              <a:t>Tomita Y, et al.</a:t>
            </a:r>
            <a:r>
              <a:rPr lang="en-US" b="0" i="1" dirty="0">
                <a:solidFill>
                  <a:srgbClr val="4D5156"/>
                </a:solidFill>
                <a:effectLst/>
                <a:cs typeface="Arial" panose="020B0604020202020204" pitchFamily="34" charset="0"/>
              </a:rPr>
              <a:t> </a:t>
            </a:r>
            <a:r>
              <a:rPr lang="en-US" b="0" i="1" dirty="0" err="1">
                <a:solidFill>
                  <a:srgbClr val="4D5156"/>
                </a:solidFill>
                <a:effectLst/>
                <a:cs typeface="Arial" panose="020B0604020202020204" pitchFamily="34" charset="0"/>
              </a:rPr>
              <a:t>Jpn</a:t>
            </a:r>
            <a:r>
              <a:rPr lang="en-US" b="0" i="1" dirty="0">
                <a:solidFill>
                  <a:srgbClr val="4D5156"/>
                </a:solidFill>
                <a:effectLst/>
                <a:cs typeface="Arial" panose="020B0604020202020204" pitchFamily="34" charset="0"/>
              </a:rPr>
              <a:t> J Clin Oncol</a:t>
            </a:r>
            <a:r>
              <a:rPr lang="en-US" b="0" i="0" dirty="0">
                <a:solidFill>
                  <a:srgbClr val="4D5156"/>
                </a:solidFill>
                <a:effectLst/>
                <a:cs typeface="Arial" panose="020B0604020202020204" pitchFamily="34" charset="0"/>
              </a:rPr>
              <a:t>. </a:t>
            </a:r>
            <a:r>
              <a:rPr lang="en-US" dirty="0">
                <a:cs typeface="Arial" panose="020B0604020202020204" pitchFamily="34" charset="0"/>
              </a:rPr>
              <a:t>2017, 47(7) 639–646</a:t>
            </a:r>
          </a:p>
        </p:txBody>
      </p:sp>
      <p:sp>
        <p:nvSpPr>
          <p:cNvPr id="33" name="TextBox 32">
            <a:extLst>
              <a:ext uri="{FF2B5EF4-FFF2-40B4-BE49-F238E27FC236}">
                <a16:creationId xmlns:a16="http://schemas.microsoft.com/office/drawing/2014/main" id="{492F779F-DD66-4C54-A911-FB4CD8594D0B}"/>
              </a:ext>
            </a:extLst>
          </p:cNvPr>
          <p:cNvSpPr txBox="1"/>
          <p:nvPr/>
        </p:nvSpPr>
        <p:spPr>
          <a:xfrm>
            <a:off x="-180975" y="4192559"/>
            <a:ext cx="3461657" cy="1200329"/>
          </a:xfrm>
          <a:prstGeom prst="rect">
            <a:avLst/>
          </a:prstGeom>
          <a:noFill/>
        </p:spPr>
        <p:txBody>
          <a:bodyPr wrap="square" rtlCol="0">
            <a:spAutoFit/>
          </a:bodyPr>
          <a:lstStyle/>
          <a:p>
            <a:pPr algn="ctr"/>
            <a:r>
              <a:rPr lang="en-US" sz="2400" dirty="0" err="1">
                <a:solidFill>
                  <a:schemeClr val="tx2"/>
                </a:solidFill>
              </a:rPr>
              <a:t>CheckMate</a:t>
            </a:r>
            <a:r>
              <a:rPr lang="en-US" sz="2400" dirty="0">
                <a:solidFill>
                  <a:schemeClr val="tx2"/>
                </a:solidFill>
              </a:rPr>
              <a:t> 025 results from 2015: Minimum follow-up 15 months</a:t>
            </a:r>
          </a:p>
        </p:txBody>
      </p:sp>
      <p:sp>
        <p:nvSpPr>
          <p:cNvPr id="35" name="TextBox 34">
            <a:extLst>
              <a:ext uri="{FF2B5EF4-FFF2-40B4-BE49-F238E27FC236}">
                <a16:creationId xmlns:a16="http://schemas.microsoft.com/office/drawing/2014/main" id="{53E7D1DE-AF54-47DF-9832-19AB6D29B293}"/>
              </a:ext>
            </a:extLst>
          </p:cNvPr>
          <p:cNvSpPr txBox="1"/>
          <p:nvPr/>
        </p:nvSpPr>
        <p:spPr>
          <a:xfrm>
            <a:off x="2854735" y="4192558"/>
            <a:ext cx="3461657" cy="1200329"/>
          </a:xfrm>
          <a:prstGeom prst="rect">
            <a:avLst/>
          </a:prstGeom>
          <a:noFill/>
        </p:spPr>
        <p:txBody>
          <a:bodyPr wrap="square" rtlCol="0" anchor="ctr">
            <a:spAutoFit/>
          </a:bodyPr>
          <a:lstStyle/>
          <a:p>
            <a:pPr algn="ctr"/>
            <a:r>
              <a:rPr lang="en-US" sz="2400" dirty="0">
                <a:solidFill>
                  <a:schemeClr val="tx2"/>
                </a:solidFill>
              </a:rPr>
              <a:t>Need for subgroup analysis of Japanese patients</a:t>
            </a:r>
          </a:p>
        </p:txBody>
      </p:sp>
      <p:sp>
        <p:nvSpPr>
          <p:cNvPr id="37" name="TextBox 36">
            <a:extLst>
              <a:ext uri="{FF2B5EF4-FFF2-40B4-BE49-F238E27FC236}">
                <a16:creationId xmlns:a16="http://schemas.microsoft.com/office/drawing/2014/main" id="{A708FAAC-26E6-4B70-87F6-6AAD0499E65A}"/>
              </a:ext>
            </a:extLst>
          </p:cNvPr>
          <p:cNvSpPr txBox="1"/>
          <p:nvPr/>
        </p:nvSpPr>
        <p:spPr>
          <a:xfrm>
            <a:off x="5850587" y="4195711"/>
            <a:ext cx="3461657" cy="1569660"/>
          </a:xfrm>
          <a:prstGeom prst="rect">
            <a:avLst/>
          </a:prstGeom>
          <a:noFill/>
        </p:spPr>
        <p:txBody>
          <a:bodyPr wrap="square" rtlCol="0" anchor="ctr">
            <a:spAutoFit/>
          </a:bodyPr>
          <a:lstStyle/>
          <a:p>
            <a:pPr algn="ctr"/>
            <a:r>
              <a:rPr lang="en-US" sz="2400" dirty="0">
                <a:solidFill>
                  <a:schemeClr val="tx2"/>
                </a:solidFill>
              </a:rPr>
              <a:t>Subgroup analysis and </a:t>
            </a:r>
            <a:r>
              <a:rPr lang="en-US" sz="2400" dirty="0" err="1">
                <a:solidFill>
                  <a:schemeClr val="tx2"/>
                </a:solidFill>
              </a:rPr>
              <a:t>CheckMate</a:t>
            </a:r>
            <a:r>
              <a:rPr lang="en-US" sz="2400" dirty="0">
                <a:solidFill>
                  <a:schemeClr val="tx2"/>
                </a:solidFill>
              </a:rPr>
              <a:t> 025 results from 2017: Minimum follow-up 26 months</a:t>
            </a:r>
          </a:p>
        </p:txBody>
      </p:sp>
      <p:sp>
        <p:nvSpPr>
          <p:cNvPr id="39" name="TextBox 38">
            <a:extLst>
              <a:ext uri="{FF2B5EF4-FFF2-40B4-BE49-F238E27FC236}">
                <a16:creationId xmlns:a16="http://schemas.microsoft.com/office/drawing/2014/main" id="{314746CF-A43F-4C56-A597-81536BF039F6}"/>
              </a:ext>
            </a:extLst>
          </p:cNvPr>
          <p:cNvSpPr txBox="1"/>
          <p:nvPr/>
        </p:nvSpPr>
        <p:spPr>
          <a:xfrm>
            <a:off x="8525223" y="4192558"/>
            <a:ext cx="3461657" cy="461665"/>
          </a:xfrm>
          <a:prstGeom prst="rect">
            <a:avLst/>
          </a:prstGeom>
          <a:noFill/>
        </p:spPr>
        <p:txBody>
          <a:bodyPr wrap="square" rtlCol="0">
            <a:spAutoFit/>
          </a:bodyPr>
          <a:lstStyle/>
          <a:p>
            <a:pPr algn="ctr"/>
            <a:r>
              <a:rPr lang="en-US" sz="2400" dirty="0">
                <a:solidFill>
                  <a:schemeClr val="tx2"/>
                </a:solidFill>
              </a:rPr>
              <a:t>Implications</a:t>
            </a:r>
          </a:p>
        </p:txBody>
      </p:sp>
      <p:sp>
        <p:nvSpPr>
          <p:cNvPr id="3" name="Rectangle 2">
            <a:extLst>
              <a:ext uri="{FF2B5EF4-FFF2-40B4-BE49-F238E27FC236}">
                <a16:creationId xmlns:a16="http://schemas.microsoft.com/office/drawing/2014/main" id="{14A0CA56-C3C9-4FB0-8D54-2BFFFC15CE53}"/>
              </a:ext>
            </a:extLst>
          </p:cNvPr>
          <p:cNvSpPr/>
          <p:nvPr/>
        </p:nvSpPr>
        <p:spPr>
          <a:xfrm>
            <a:off x="95250" y="2190750"/>
            <a:ext cx="9344636" cy="2022127"/>
          </a:xfrm>
          <a:prstGeom prst="rect">
            <a:avLst/>
          </a:prstGeom>
          <a:solidFill>
            <a:srgbClr val="F2F2F2">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65A69483-641A-4B60-BEE6-18D72F3C5568}"/>
              </a:ext>
            </a:extLst>
          </p:cNvPr>
          <p:cNvSpPr/>
          <p:nvPr/>
        </p:nvSpPr>
        <p:spPr>
          <a:xfrm>
            <a:off x="151940" y="4192558"/>
            <a:ext cx="8862315" cy="2022127"/>
          </a:xfrm>
          <a:prstGeom prst="rect">
            <a:avLst/>
          </a:prstGeom>
          <a:solidFill>
            <a:srgbClr val="F2F2F2">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975099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ED776-4E75-4491-B2AD-3DEA74F1D6B9}"/>
              </a:ext>
            </a:extLst>
          </p:cNvPr>
          <p:cNvSpPr>
            <a:spLocks noGrp="1"/>
          </p:cNvSpPr>
          <p:nvPr>
            <p:ph type="title"/>
          </p:nvPr>
        </p:nvSpPr>
        <p:spPr>
          <a:xfrm>
            <a:off x="838200" y="174625"/>
            <a:ext cx="10515600" cy="1325563"/>
          </a:xfrm>
        </p:spPr>
        <p:txBody>
          <a:bodyPr>
            <a:normAutofit fontScale="90000"/>
          </a:bodyPr>
          <a:lstStyle/>
          <a:p>
            <a:r>
              <a:rPr lang="en-US" sz="4300" dirty="0"/>
              <a:t>Results support the recent approval of nivolumab for previously treated </a:t>
            </a:r>
            <a:r>
              <a:rPr lang="en-US" sz="4300" dirty="0" err="1"/>
              <a:t>aRCC</a:t>
            </a:r>
            <a:r>
              <a:rPr lang="en-US" sz="4300" dirty="0"/>
              <a:t> patients in Japan</a:t>
            </a:r>
          </a:p>
        </p:txBody>
      </p:sp>
      <p:sp>
        <p:nvSpPr>
          <p:cNvPr id="3" name="Content Placeholder 2">
            <a:extLst>
              <a:ext uri="{FF2B5EF4-FFF2-40B4-BE49-F238E27FC236}">
                <a16:creationId xmlns:a16="http://schemas.microsoft.com/office/drawing/2014/main" id="{0569F8D1-0BF6-418A-BA07-3D458ACA174C}"/>
              </a:ext>
            </a:extLst>
          </p:cNvPr>
          <p:cNvSpPr>
            <a:spLocks noGrp="1"/>
          </p:cNvSpPr>
          <p:nvPr>
            <p:ph idx="1"/>
          </p:nvPr>
        </p:nvSpPr>
        <p:spPr>
          <a:xfrm>
            <a:off x="3448051" y="1838325"/>
            <a:ext cx="7905749" cy="2400299"/>
          </a:xfrm>
        </p:spPr>
        <p:txBody>
          <a:bodyPr>
            <a:normAutofit lnSpcReduction="10000"/>
          </a:bodyPr>
          <a:lstStyle/>
          <a:p>
            <a:pPr marL="0" indent="0">
              <a:buNone/>
            </a:pPr>
            <a:r>
              <a:rPr lang="en-US" dirty="0"/>
              <a:t>Higher OS with nivolumab in Japanese versus global population </a:t>
            </a:r>
          </a:p>
          <a:p>
            <a:pPr marL="0" indent="0">
              <a:buNone/>
            </a:pPr>
            <a:endParaRPr lang="en-US" dirty="0"/>
          </a:p>
          <a:p>
            <a:pPr marL="0" indent="0">
              <a:buNone/>
            </a:pPr>
            <a:r>
              <a:rPr lang="en-US" dirty="0"/>
              <a:t>Similar OS between nivolumab and </a:t>
            </a:r>
            <a:r>
              <a:rPr lang="en-US" dirty="0" err="1"/>
              <a:t>everolimus</a:t>
            </a:r>
            <a:r>
              <a:rPr lang="en-US" dirty="0"/>
              <a:t> in Japanese population</a:t>
            </a:r>
          </a:p>
          <a:p>
            <a:pPr marL="457200" lvl="1" indent="0">
              <a:buNone/>
            </a:pPr>
            <a:endParaRPr lang="en-US" sz="2800" dirty="0"/>
          </a:p>
        </p:txBody>
      </p:sp>
      <p:sp>
        <p:nvSpPr>
          <p:cNvPr id="4" name="Content Placeholder 3">
            <a:extLst>
              <a:ext uri="{FF2B5EF4-FFF2-40B4-BE49-F238E27FC236}">
                <a16:creationId xmlns:a16="http://schemas.microsoft.com/office/drawing/2014/main" id="{5B31BE89-DC92-4905-9F6B-351C513AA955}"/>
              </a:ext>
            </a:extLst>
          </p:cNvPr>
          <p:cNvSpPr>
            <a:spLocks noGrp="1"/>
          </p:cNvSpPr>
          <p:nvPr>
            <p:ph sz="quarter" idx="10"/>
          </p:nvPr>
        </p:nvSpPr>
        <p:spPr/>
        <p:txBody>
          <a:bodyPr/>
          <a:lstStyle/>
          <a:p>
            <a:r>
              <a:rPr lang="en-US" dirty="0">
                <a:cs typeface="Arial" panose="020B0604020202020204" pitchFamily="34" charset="0"/>
              </a:rPr>
              <a:t>Tomita Y, et al.</a:t>
            </a:r>
            <a:r>
              <a:rPr lang="en-US" b="0" i="1" dirty="0">
                <a:solidFill>
                  <a:srgbClr val="4D5156"/>
                </a:solidFill>
                <a:effectLst/>
                <a:cs typeface="Arial" panose="020B0604020202020204" pitchFamily="34" charset="0"/>
              </a:rPr>
              <a:t> </a:t>
            </a:r>
            <a:r>
              <a:rPr lang="en-US" b="0" i="1" dirty="0" err="1">
                <a:solidFill>
                  <a:srgbClr val="4D5156"/>
                </a:solidFill>
                <a:effectLst/>
                <a:cs typeface="Arial" panose="020B0604020202020204" pitchFamily="34" charset="0"/>
              </a:rPr>
              <a:t>Jpn</a:t>
            </a:r>
            <a:r>
              <a:rPr lang="en-US" b="0" i="1" dirty="0">
                <a:solidFill>
                  <a:srgbClr val="4D5156"/>
                </a:solidFill>
                <a:effectLst/>
                <a:cs typeface="Arial" panose="020B0604020202020204" pitchFamily="34" charset="0"/>
              </a:rPr>
              <a:t> J Clin Oncol</a:t>
            </a:r>
            <a:r>
              <a:rPr lang="en-US" b="0" i="0" dirty="0">
                <a:solidFill>
                  <a:srgbClr val="4D5156"/>
                </a:solidFill>
                <a:effectLst/>
                <a:cs typeface="Arial" panose="020B0604020202020204" pitchFamily="34" charset="0"/>
              </a:rPr>
              <a:t>. </a:t>
            </a:r>
            <a:r>
              <a:rPr lang="en-US" dirty="0">
                <a:cs typeface="Arial" panose="020B0604020202020204" pitchFamily="34" charset="0"/>
              </a:rPr>
              <a:t>2017, 47(7) 639–646</a:t>
            </a:r>
          </a:p>
        </p:txBody>
      </p:sp>
      <p:sp>
        <p:nvSpPr>
          <p:cNvPr id="7" name="Oval 6">
            <a:extLst>
              <a:ext uri="{FF2B5EF4-FFF2-40B4-BE49-F238E27FC236}">
                <a16:creationId xmlns:a16="http://schemas.microsoft.com/office/drawing/2014/main" id="{23DC6CA5-2B80-4713-95F9-42E97CB518C4}"/>
              </a:ext>
            </a:extLst>
          </p:cNvPr>
          <p:cNvSpPr/>
          <p:nvPr/>
        </p:nvSpPr>
        <p:spPr>
          <a:xfrm>
            <a:off x="838199" y="1836738"/>
            <a:ext cx="2019301" cy="181070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B908277A-37E9-4A11-90A6-3698A1458D23}"/>
              </a:ext>
            </a:extLst>
          </p:cNvPr>
          <p:cNvSpPr txBox="1"/>
          <p:nvPr/>
        </p:nvSpPr>
        <p:spPr>
          <a:xfrm>
            <a:off x="3507583" y="4409116"/>
            <a:ext cx="7767637" cy="2159566"/>
          </a:xfrm>
          <a:prstGeom prst="rect">
            <a:avLst/>
          </a:prstGeom>
          <a:noFill/>
        </p:spPr>
        <p:txBody>
          <a:bodyPr wrap="square" rtlCol="0">
            <a:spAutoFit/>
          </a:bodyPr>
          <a:lstStyle/>
          <a:p>
            <a:pPr>
              <a:lnSpc>
                <a:spcPct val="90000"/>
              </a:lnSpc>
              <a:spcBef>
                <a:spcPts val="500"/>
              </a:spcBef>
              <a:defRPr/>
            </a:pPr>
            <a:r>
              <a:rPr lang="en-US" sz="3000" dirty="0">
                <a:solidFill>
                  <a:srgbClr val="37748C"/>
                </a:solidFill>
                <a:latin typeface="Arial" panose="020B0604020202020204" pitchFamily="34" charset="0"/>
                <a:cs typeface="Arial" panose="020B0604020202020204" pitchFamily="34" charset="0"/>
              </a:rPr>
              <a:t>H</a:t>
            </a:r>
            <a:r>
              <a:rPr kumimoji="0" lang="en-US" sz="3000" b="0" i="0" u="none" strike="noStrike" kern="1200" cap="none" spc="0" normalizeH="0" baseline="0" noProof="0" dirty="0" err="1">
                <a:ln>
                  <a:noFill/>
                </a:ln>
                <a:solidFill>
                  <a:srgbClr val="37748C"/>
                </a:solidFill>
                <a:effectLst/>
                <a:uLnTx/>
                <a:uFillTx/>
                <a:latin typeface="Arial" panose="020B0604020202020204" pitchFamily="34" charset="0"/>
                <a:cs typeface="Arial" panose="020B0604020202020204" pitchFamily="34" charset="0"/>
              </a:rPr>
              <a:t>igher</a:t>
            </a:r>
            <a:r>
              <a:rPr kumimoji="0" lang="en-US" sz="3000" b="0" i="0" u="none" strike="noStrike" kern="1200" cap="none" spc="0" normalizeH="0" baseline="0" noProof="0" dirty="0">
                <a:ln>
                  <a:noFill/>
                </a:ln>
                <a:solidFill>
                  <a:srgbClr val="37748C"/>
                </a:solidFill>
                <a:effectLst/>
                <a:uLnTx/>
                <a:uFillTx/>
                <a:latin typeface="Arial" panose="020B0604020202020204" pitchFamily="34" charset="0"/>
                <a:cs typeface="Arial" panose="020B0604020202020204" pitchFamily="34" charset="0"/>
              </a:rPr>
              <a:t> ORR with nivolumab in Japanese versus global population </a:t>
            </a:r>
          </a:p>
          <a:p>
            <a:pPr>
              <a:lnSpc>
                <a:spcPct val="90000"/>
              </a:lnSpc>
              <a:spcBef>
                <a:spcPts val="500"/>
              </a:spcBef>
              <a:defRPr/>
            </a:pPr>
            <a:endParaRPr kumimoji="0" lang="en-US" sz="3000" b="0" i="0" u="none" strike="noStrike" kern="1200" cap="none" spc="0" normalizeH="0" baseline="0" noProof="0" dirty="0">
              <a:ln>
                <a:noFill/>
              </a:ln>
              <a:solidFill>
                <a:srgbClr val="37748C"/>
              </a:solidFill>
              <a:effectLst/>
              <a:uLnTx/>
              <a:uFillTx/>
              <a:latin typeface="Arial" panose="020B0604020202020204" pitchFamily="34" charset="0"/>
              <a:cs typeface="Arial" panose="020B0604020202020204" pitchFamily="34" charset="0"/>
            </a:endParaRPr>
          </a:p>
          <a:p>
            <a:pPr>
              <a:lnSpc>
                <a:spcPct val="90000"/>
              </a:lnSpc>
              <a:spcBef>
                <a:spcPts val="500"/>
              </a:spcBef>
              <a:defRPr/>
            </a:pPr>
            <a:r>
              <a:rPr lang="en-US" sz="3000" dirty="0">
                <a:solidFill>
                  <a:srgbClr val="37748C"/>
                </a:solidFill>
                <a:latin typeface="Arial" panose="020B0604020202020204" pitchFamily="34" charset="0"/>
                <a:cs typeface="Arial" panose="020B0604020202020204" pitchFamily="34" charset="0"/>
              </a:rPr>
              <a:t>H</a:t>
            </a:r>
            <a:r>
              <a:rPr kumimoji="0" lang="en-US" sz="3000" b="0" i="0" u="none" strike="noStrike" kern="1200" cap="none" spc="0" normalizeH="0" baseline="0" noProof="0" dirty="0" err="1">
                <a:ln>
                  <a:noFill/>
                </a:ln>
                <a:solidFill>
                  <a:srgbClr val="37748C"/>
                </a:solidFill>
                <a:effectLst/>
                <a:uLnTx/>
                <a:uFillTx/>
                <a:latin typeface="Arial" panose="020B0604020202020204" pitchFamily="34" charset="0"/>
                <a:cs typeface="Arial" panose="020B0604020202020204" pitchFamily="34" charset="0"/>
              </a:rPr>
              <a:t>igher</a:t>
            </a:r>
            <a:r>
              <a:rPr kumimoji="0" lang="en-US" sz="3000" b="0" i="0" u="none" strike="noStrike" kern="1200" cap="none" spc="0" normalizeH="0" baseline="0" noProof="0" dirty="0">
                <a:ln>
                  <a:noFill/>
                </a:ln>
                <a:solidFill>
                  <a:srgbClr val="37748C"/>
                </a:solidFill>
                <a:effectLst/>
                <a:uLnTx/>
                <a:uFillTx/>
                <a:latin typeface="Arial" panose="020B0604020202020204" pitchFamily="34" charset="0"/>
                <a:cs typeface="Arial" panose="020B0604020202020204" pitchFamily="34" charset="0"/>
              </a:rPr>
              <a:t> ORR than with </a:t>
            </a:r>
            <a:r>
              <a:rPr kumimoji="0" lang="en-US" sz="3000" b="0" i="0" u="none" strike="noStrike" kern="1200" cap="none" spc="0" normalizeH="0" baseline="0" noProof="0" dirty="0" err="1">
                <a:ln>
                  <a:noFill/>
                </a:ln>
                <a:solidFill>
                  <a:srgbClr val="37748C"/>
                </a:solidFill>
                <a:effectLst/>
                <a:uLnTx/>
                <a:uFillTx/>
                <a:latin typeface="Arial" panose="020B0604020202020204" pitchFamily="34" charset="0"/>
                <a:cs typeface="Arial" panose="020B0604020202020204" pitchFamily="34" charset="0"/>
              </a:rPr>
              <a:t>everolimus</a:t>
            </a:r>
            <a:endParaRPr kumimoji="0" lang="en-US" sz="3000" b="0" i="0" u="none" strike="noStrike" kern="1200" cap="none" spc="0" normalizeH="0" baseline="0" noProof="0" dirty="0">
              <a:ln>
                <a:noFill/>
              </a:ln>
              <a:solidFill>
                <a:srgbClr val="37748C"/>
              </a:solidFill>
              <a:effectLst/>
              <a:uLnTx/>
              <a:uFillTx/>
              <a:latin typeface="Arial" panose="020B0604020202020204" pitchFamily="34" charset="0"/>
              <a:cs typeface="Arial" panose="020B0604020202020204" pitchFamily="34" charset="0"/>
            </a:endParaRPr>
          </a:p>
          <a:p>
            <a:endParaRPr lang="en-US" dirty="0"/>
          </a:p>
        </p:txBody>
      </p:sp>
      <p:sp>
        <p:nvSpPr>
          <p:cNvPr id="9" name="TextBox 8">
            <a:extLst>
              <a:ext uri="{FF2B5EF4-FFF2-40B4-BE49-F238E27FC236}">
                <a16:creationId xmlns:a16="http://schemas.microsoft.com/office/drawing/2014/main" id="{C2AF144D-2BD5-4B32-9039-4AE0C54DAA38}"/>
              </a:ext>
            </a:extLst>
          </p:cNvPr>
          <p:cNvSpPr txBox="1"/>
          <p:nvPr/>
        </p:nvSpPr>
        <p:spPr>
          <a:xfrm>
            <a:off x="1257300" y="2326594"/>
            <a:ext cx="1171575" cy="830997"/>
          </a:xfrm>
          <a:prstGeom prst="rect">
            <a:avLst/>
          </a:prstGeom>
          <a:noFill/>
        </p:spPr>
        <p:txBody>
          <a:bodyPr wrap="square" rtlCol="0" anchor="ctr">
            <a:spAutoFit/>
          </a:bodyPr>
          <a:lstStyle/>
          <a:p>
            <a:pPr algn="ctr"/>
            <a:r>
              <a:rPr lang="en-US" sz="2400" b="1" dirty="0">
                <a:solidFill>
                  <a:schemeClr val="tx2"/>
                </a:solidFill>
              </a:rPr>
              <a:t>Overall </a:t>
            </a:r>
          </a:p>
          <a:p>
            <a:pPr algn="ctr"/>
            <a:r>
              <a:rPr lang="en-US" sz="2400" b="1" dirty="0">
                <a:solidFill>
                  <a:schemeClr val="tx2"/>
                </a:solidFill>
              </a:rPr>
              <a:t>survival</a:t>
            </a:r>
          </a:p>
        </p:txBody>
      </p:sp>
      <p:cxnSp>
        <p:nvCxnSpPr>
          <p:cNvPr id="11" name="Straight Arrow Connector 10">
            <a:extLst>
              <a:ext uri="{FF2B5EF4-FFF2-40B4-BE49-F238E27FC236}">
                <a16:creationId xmlns:a16="http://schemas.microsoft.com/office/drawing/2014/main" id="{FE9DF3E9-3C30-45A7-9B9B-4EEF85177D03}"/>
              </a:ext>
            </a:extLst>
          </p:cNvPr>
          <p:cNvCxnSpPr/>
          <p:nvPr/>
        </p:nvCxnSpPr>
        <p:spPr>
          <a:xfrm flipV="1">
            <a:off x="2819402" y="2090738"/>
            <a:ext cx="676275" cy="352425"/>
          </a:xfrm>
          <a:prstGeom prst="straightConnector1">
            <a:avLst/>
          </a:prstGeom>
          <a:ln w="381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C4D3C264-B3AE-417B-9943-BD6782E206D3}"/>
              </a:ext>
            </a:extLst>
          </p:cNvPr>
          <p:cNvCxnSpPr>
            <a:cxnSpLocks/>
          </p:cNvCxnSpPr>
          <p:nvPr/>
        </p:nvCxnSpPr>
        <p:spPr>
          <a:xfrm>
            <a:off x="2833688" y="3008314"/>
            <a:ext cx="676275" cy="352425"/>
          </a:xfrm>
          <a:prstGeom prst="straightConnector1">
            <a:avLst/>
          </a:prstGeom>
          <a:ln w="38100">
            <a:tailEnd type="triangle"/>
          </a:ln>
        </p:spPr>
        <p:style>
          <a:lnRef idx="3">
            <a:schemeClr val="accent3"/>
          </a:lnRef>
          <a:fillRef idx="0">
            <a:schemeClr val="accent3"/>
          </a:fillRef>
          <a:effectRef idx="2">
            <a:schemeClr val="accent3"/>
          </a:effectRef>
          <a:fontRef idx="minor">
            <a:schemeClr val="tx1"/>
          </a:fontRef>
        </p:style>
      </p:cxnSp>
      <p:sp>
        <p:nvSpPr>
          <p:cNvPr id="16" name="Oval 15">
            <a:extLst>
              <a:ext uri="{FF2B5EF4-FFF2-40B4-BE49-F238E27FC236}">
                <a16:creationId xmlns:a16="http://schemas.microsoft.com/office/drawing/2014/main" id="{782D0D8B-AFCC-4075-8683-005E008B2088}"/>
              </a:ext>
            </a:extLst>
          </p:cNvPr>
          <p:cNvSpPr/>
          <p:nvPr/>
        </p:nvSpPr>
        <p:spPr>
          <a:xfrm>
            <a:off x="838199" y="4376313"/>
            <a:ext cx="2019301" cy="181070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B7F22321-54B2-4EFB-84FF-EC32F9A42DC2}"/>
              </a:ext>
            </a:extLst>
          </p:cNvPr>
          <p:cNvSpPr txBox="1"/>
          <p:nvPr/>
        </p:nvSpPr>
        <p:spPr>
          <a:xfrm>
            <a:off x="933450" y="4681503"/>
            <a:ext cx="1666874" cy="1200329"/>
          </a:xfrm>
          <a:prstGeom prst="rect">
            <a:avLst/>
          </a:prstGeom>
          <a:noFill/>
        </p:spPr>
        <p:txBody>
          <a:bodyPr wrap="square" rtlCol="0" anchor="ctr">
            <a:spAutoFit/>
          </a:bodyPr>
          <a:lstStyle/>
          <a:p>
            <a:pPr algn="ctr"/>
            <a:r>
              <a:rPr lang="en-US" sz="2400" b="1" dirty="0">
                <a:solidFill>
                  <a:schemeClr val="tx2"/>
                </a:solidFill>
              </a:rPr>
              <a:t>Objective</a:t>
            </a:r>
          </a:p>
          <a:p>
            <a:pPr algn="ctr"/>
            <a:r>
              <a:rPr lang="en-US" sz="2400" b="1" dirty="0">
                <a:solidFill>
                  <a:schemeClr val="tx2"/>
                </a:solidFill>
              </a:rPr>
              <a:t>Response </a:t>
            </a:r>
          </a:p>
          <a:p>
            <a:pPr algn="ctr"/>
            <a:r>
              <a:rPr lang="en-US" sz="2400" b="1" dirty="0">
                <a:solidFill>
                  <a:schemeClr val="tx2"/>
                </a:solidFill>
              </a:rPr>
              <a:t>Rate</a:t>
            </a:r>
          </a:p>
        </p:txBody>
      </p:sp>
      <p:cxnSp>
        <p:nvCxnSpPr>
          <p:cNvPr id="19" name="Straight Arrow Connector 18">
            <a:extLst>
              <a:ext uri="{FF2B5EF4-FFF2-40B4-BE49-F238E27FC236}">
                <a16:creationId xmlns:a16="http://schemas.microsoft.com/office/drawing/2014/main" id="{69819507-FBE7-45A6-8823-F3780F1CD4F4}"/>
              </a:ext>
            </a:extLst>
          </p:cNvPr>
          <p:cNvCxnSpPr/>
          <p:nvPr/>
        </p:nvCxnSpPr>
        <p:spPr>
          <a:xfrm flipV="1">
            <a:off x="2817022" y="4696783"/>
            <a:ext cx="676275" cy="352425"/>
          </a:xfrm>
          <a:prstGeom prst="straightConnector1">
            <a:avLst/>
          </a:prstGeom>
          <a:ln w="381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74ACC440-0DE5-4F66-8476-493A4A753384}"/>
              </a:ext>
            </a:extLst>
          </p:cNvPr>
          <p:cNvCxnSpPr>
            <a:cxnSpLocks/>
          </p:cNvCxnSpPr>
          <p:nvPr/>
        </p:nvCxnSpPr>
        <p:spPr>
          <a:xfrm>
            <a:off x="2831308" y="5595309"/>
            <a:ext cx="676275" cy="352425"/>
          </a:xfrm>
          <a:prstGeom prst="straightConnector1">
            <a:avLst/>
          </a:prstGeom>
          <a:ln w="38100">
            <a:tailEnd type="triangle"/>
          </a:ln>
        </p:spPr>
        <p:style>
          <a:lnRef idx="3">
            <a:schemeClr val="accent3"/>
          </a:lnRef>
          <a:fillRef idx="0">
            <a:schemeClr val="accent3"/>
          </a:fillRef>
          <a:effectRef idx="2">
            <a:schemeClr val="accent3"/>
          </a:effectRef>
          <a:fontRef idx="minor">
            <a:schemeClr val="tx1"/>
          </a:fontRef>
        </p:style>
      </p:cxnSp>
      <p:sp>
        <p:nvSpPr>
          <p:cNvPr id="21" name="Rectangle 20">
            <a:extLst>
              <a:ext uri="{FF2B5EF4-FFF2-40B4-BE49-F238E27FC236}">
                <a16:creationId xmlns:a16="http://schemas.microsoft.com/office/drawing/2014/main" id="{9D8FF073-D31D-49F1-834A-14FBE5BE4E3A}"/>
              </a:ext>
            </a:extLst>
          </p:cNvPr>
          <p:cNvSpPr/>
          <p:nvPr/>
        </p:nvSpPr>
        <p:spPr>
          <a:xfrm>
            <a:off x="571500" y="4308530"/>
            <a:ext cx="10096500" cy="209476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4D13682A-2381-4D8A-8C8A-35CAD63BCFA7}"/>
              </a:ext>
            </a:extLst>
          </p:cNvPr>
          <p:cNvSpPr/>
          <p:nvPr/>
        </p:nvSpPr>
        <p:spPr>
          <a:xfrm>
            <a:off x="2814638" y="5507367"/>
            <a:ext cx="707230" cy="59117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A691D72A-211E-4487-B646-83D1799BAEFB}"/>
              </a:ext>
            </a:extLst>
          </p:cNvPr>
          <p:cNvSpPr/>
          <p:nvPr/>
        </p:nvSpPr>
        <p:spPr>
          <a:xfrm>
            <a:off x="3507584" y="1764344"/>
            <a:ext cx="6798466" cy="224568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5CCF2967-2E44-48E1-A7FA-C7398C12E013}"/>
              </a:ext>
            </a:extLst>
          </p:cNvPr>
          <p:cNvSpPr/>
          <p:nvPr/>
        </p:nvSpPr>
        <p:spPr>
          <a:xfrm>
            <a:off x="2814638" y="1875208"/>
            <a:ext cx="707230" cy="59117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4946BA9-3409-4477-9967-87DF83E39AD4}"/>
              </a:ext>
            </a:extLst>
          </p:cNvPr>
          <p:cNvSpPr/>
          <p:nvPr/>
        </p:nvSpPr>
        <p:spPr>
          <a:xfrm>
            <a:off x="2814638" y="2973224"/>
            <a:ext cx="707230" cy="59117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002488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ED776-4E75-4491-B2AD-3DEA74F1D6B9}"/>
              </a:ext>
            </a:extLst>
          </p:cNvPr>
          <p:cNvSpPr>
            <a:spLocks noGrp="1"/>
          </p:cNvSpPr>
          <p:nvPr>
            <p:ph type="title"/>
          </p:nvPr>
        </p:nvSpPr>
        <p:spPr>
          <a:xfrm>
            <a:off x="838200" y="174625"/>
            <a:ext cx="10515600" cy="1325563"/>
          </a:xfrm>
        </p:spPr>
        <p:txBody>
          <a:bodyPr>
            <a:normAutofit fontScale="90000"/>
          </a:bodyPr>
          <a:lstStyle/>
          <a:p>
            <a:r>
              <a:rPr lang="en-US" sz="4300" dirty="0"/>
              <a:t>Results support the recent approval of nivolumab for previously treated </a:t>
            </a:r>
            <a:r>
              <a:rPr lang="en-US" sz="4300" dirty="0" err="1"/>
              <a:t>aRCC</a:t>
            </a:r>
            <a:r>
              <a:rPr lang="en-US" sz="4300" dirty="0"/>
              <a:t> patients in Japan</a:t>
            </a:r>
          </a:p>
        </p:txBody>
      </p:sp>
      <p:sp>
        <p:nvSpPr>
          <p:cNvPr id="3" name="Content Placeholder 2">
            <a:extLst>
              <a:ext uri="{FF2B5EF4-FFF2-40B4-BE49-F238E27FC236}">
                <a16:creationId xmlns:a16="http://schemas.microsoft.com/office/drawing/2014/main" id="{0569F8D1-0BF6-418A-BA07-3D458ACA174C}"/>
              </a:ext>
            </a:extLst>
          </p:cNvPr>
          <p:cNvSpPr>
            <a:spLocks noGrp="1"/>
          </p:cNvSpPr>
          <p:nvPr>
            <p:ph idx="1"/>
          </p:nvPr>
        </p:nvSpPr>
        <p:spPr>
          <a:xfrm>
            <a:off x="3448051" y="1838325"/>
            <a:ext cx="7905749" cy="2400299"/>
          </a:xfrm>
        </p:spPr>
        <p:txBody>
          <a:bodyPr>
            <a:normAutofit lnSpcReduction="10000"/>
          </a:bodyPr>
          <a:lstStyle/>
          <a:p>
            <a:pPr marL="0" indent="0">
              <a:buNone/>
            </a:pPr>
            <a:r>
              <a:rPr lang="en-US" dirty="0"/>
              <a:t>Higher OS with nivolumab in Japanese versus global population </a:t>
            </a:r>
          </a:p>
          <a:p>
            <a:pPr marL="0" indent="0">
              <a:buNone/>
            </a:pPr>
            <a:endParaRPr lang="en-US" dirty="0"/>
          </a:p>
          <a:p>
            <a:pPr marL="0" indent="0">
              <a:buNone/>
            </a:pPr>
            <a:r>
              <a:rPr lang="en-US" dirty="0"/>
              <a:t>Similar OS between nivolumab and </a:t>
            </a:r>
            <a:r>
              <a:rPr lang="en-US" dirty="0" err="1"/>
              <a:t>everolimus</a:t>
            </a:r>
            <a:r>
              <a:rPr lang="en-US" dirty="0"/>
              <a:t> in Japanese population</a:t>
            </a:r>
          </a:p>
          <a:p>
            <a:pPr marL="457200" lvl="1" indent="0">
              <a:buNone/>
            </a:pPr>
            <a:endParaRPr lang="en-US" sz="2800" dirty="0"/>
          </a:p>
        </p:txBody>
      </p:sp>
      <p:sp>
        <p:nvSpPr>
          <p:cNvPr id="4" name="Content Placeholder 3">
            <a:extLst>
              <a:ext uri="{FF2B5EF4-FFF2-40B4-BE49-F238E27FC236}">
                <a16:creationId xmlns:a16="http://schemas.microsoft.com/office/drawing/2014/main" id="{5B31BE89-DC92-4905-9F6B-351C513AA955}"/>
              </a:ext>
            </a:extLst>
          </p:cNvPr>
          <p:cNvSpPr>
            <a:spLocks noGrp="1"/>
          </p:cNvSpPr>
          <p:nvPr>
            <p:ph sz="quarter" idx="10"/>
          </p:nvPr>
        </p:nvSpPr>
        <p:spPr/>
        <p:txBody>
          <a:bodyPr/>
          <a:lstStyle/>
          <a:p>
            <a:r>
              <a:rPr lang="en-US" dirty="0">
                <a:cs typeface="Arial" panose="020B0604020202020204" pitchFamily="34" charset="0"/>
              </a:rPr>
              <a:t>Tomita Y, et al.</a:t>
            </a:r>
            <a:r>
              <a:rPr lang="en-US" b="0" i="1" dirty="0">
                <a:solidFill>
                  <a:srgbClr val="4D5156"/>
                </a:solidFill>
                <a:effectLst/>
                <a:cs typeface="Arial" panose="020B0604020202020204" pitchFamily="34" charset="0"/>
              </a:rPr>
              <a:t> </a:t>
            </a:r>
            <a:r>
              <a:rPr lang="en-US" b="0" i="1" dirty="0" err="1">
                <a:solidFill>
                  <a:srgbClr val="4D5156"/>
                </a:solidFill>
                <a:effectLst/>
                <a:cs typeface="Arial" panose="020B0604020202020204" pitchFamily="34" charset="0"/>
              </a:rPr>
              <a:t>Jpn</a:t>
            </a:r>
            <a:r>
              <a:rPr lang="en-US" b="0" i="1" dirty="0">
                <a:solidFill>
                  <a:srgbClr val="4D5156"/>
                </a:solidFill>
                <a:effectLst/>
                <a:cs typeface="Arial" panose="020B0604020202020204" pitchFamily="34" charset="0"/>
              </a:rPr>
              <a:t> J Clin Oncol</a:t>
            </a:r>
            <a:r>
              <a:rPr lang="en-US" b="0" i="0" dirty="0">
                <a:solidFill>
                  <a:srgbClr val="4D5156"/>
                </a:solidFill>
                <a:effectLst/>
                <a:cs typeface="Arial" panose="020B0604020202020204" pitchFamily="34" charset="0"/>
              </a:rPr>
              <a:t>. </a:t>
            </a:r>
            <a:r>
              <a:rPr lang="en-US" dirty="0">
                <a:cs typeface="Arial" panose="020B0604020202020204" pitchFamily="34" charset="0"/>
              </a:rPr>
              <a:t>2017, 47(7) 639–646</a:t>
            </a:r>
          </a:p>
        </p:txBody>
      </p:sp>
      <p:sp>
        <p:nvSpPr>
          <p:cNvPr id="7" name="Oval 6">
            <a:extLst>
              <a:ext uri="{FF2B5EF4-FFF2-40B4-BE49-F238E27FC236}">
                <a16:creationId xmlns:a16="http://schemas.microsoft.com/office/drawing/2014/main" id="{23DC6CA5-2B80-4713-95F9-42E97CB518C4}"/>
              </a:ext>
            </a:extLst>
          </p:cNvPr>
          <p:cNvSpPr/>
          <p:nvPr/>
        </p:nvSpPr>
        <p:spPr>
          <a:xfrm>
            <a:off x="838199" y="1836738"/>
            <a:ext cx="2019301" cy="181070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B908277A-37E9-4A11-90A6-3698A1458D23}"/>
              </a:ext>
            </a:extLst>
          </p:cNvPr>
          <p:cNvSpPr txBox="1"/>
          <p:nvPr/>
        </p:nvSpPr>
        <p:spPr>
          <a:xfrm>
            <a:off x="3507583" y="4409116"/>
            <a:ext cx="7767637" cy="2159566"/>
          </a:xfrm>
          <a:prstGeom prst="rect">
            <a:avLst/>
          </a:prstGeom>
          <a:noFill/>
        </p:spPr>
        <p:txBody>
          <a:bodyPr wrap="square" rtlCol="0">
            <a:spAutoFit/>
          </a:bodyPr>
          <a:lstStyle/>
          <a:p>
            <a:pPr>
              <a:lnSpc>
                <a:spcPct val="90000"/>
              </a:lnSpc>
              <a:spcBef>
                <a:spcPts val="500"/>
              </a:spcBef>
              <a:defRPr/>
            </a:pPr>
            <a:r>
              <a:rPr lang="en-US" sz="3000" dirty="0">
                <a:solidFill>
                  <a:srgbClr val="37748C"/>
                </a:solidFill>
                <a:latin typeface="Arial" panose="020B0604020202020204" pitchFamily="34" charset="0"/>
                <a:cs typeface="Arial" panose="020B0604020202020204" pitchFamily="34" charset="0"/>
              </a:rPr>
              <a:t>H</a:t>
            </a:r>
            <a:r>
              <a:rPr kumimoji="0" lang="en-US" sz="3000" b="0" i="0" u="none" strike="noStrike" kern="1200" cap="none" spc="0" normalizeH="0" baseline="0" noProof="0" dirty="0" err="1">
                <a:ln>
                  <a:noFill/>
                </a:ln>
                <a:solidFill>
                  <a:srgbClr val="37748C"/>
                </a:solidFill>
                <a:effectLst/>
                <a:uLnTx/>
                <a:uFillTx/>
                <a:latin typeface="Arial" panose="020B0604020202020204" pitchFamily="34" charset="0"/>
                <a:cs typeface="Arial" panose="020B0604020202020204" pitchFamily="34" charset="0"/>
              </a:rPr>
              <a:t>igher</a:t>
            </a:r>
            <a:r>
              <a:rPr kumimoji="0" lang="en-US" sz="3000" b="0" i="0" u="none" strike="noStrike" kern="1200" cap="none" spc="0" normalizeH="0" baseline="0" noProof="0" dirty="0">
                <a:ln>
                  <a:noFill/>
                </a:ln>
                <a:solidFill>
                  <a:srgbClr val="37748C"/>
                </a:solidFill>
                <a:effectLst/>
                <a:uLnTx/>
                <a:uFillTx/>
                <a:latin typeface="Arial" panose="020B0604020202020204" pitchFamily="34" charset="0"/>
                <a:cs typeface="Arial" panose="020B0604020202020204" pitchFamily="34" charset="0"/>
              </a:rPr>
              <a:t> ORR with nivolumab in Japanese versus global population </a:t>
            </a:r>
          </a:p>
          <a:p>
            <a:pPr>
              <a:lnSpc>
                <a:spcPct val="90000"/>
              </a:lnSpc>
              <a:spcBef>
                <a:spcPts val="500"/>
              </a:spcBef>
              <a:defRPr/>
            </a:pPr>
            <a:endParaRPr kumimoji="0" lang="en-US" sz="3000" b="0" i="0" u="none" strike="noStrike" kern="1200" cap="none" spc="0" normalizeH="0" baseline="0" noProof="0" dirty="0">
              <a:ln>
                <a:noFill/>
              </a:ln>
              <a:solidFill>
                <a:srgbClr val="37748C"/>
              </a:solidFill>
              <a:effectLst/>
              <a:uLnTx/>
              <a:uFillTx/>
              <a:latin typeface="Arial" panose="020B0604020202020204" pitchFamily="34" charset="0"/>
              <a:cs typeface="Arial" panose="020B0604020202020204" pitchFamily="34" charset="0"/>
            </a:endParaRPr>
          </a:p>
          <a:p>
            <a:pPr>
              <a:lnSpc>
                <a:spcPct val="90000"/>
              </a:lnSpc>
              <a:spcBef>
                <a:spcPts val="500"/>
              </a:spcBef>
              <a:defRPr/>
            </a:pPr>
            <a:r>
              <a:rPr lang="en-US" sz="3000" dirty="0">
                <a:solidFill>
                  <a:srgbClr val="37748C"/>
                </a:solidFill>
                <a:latin typeface="Arial" panose="020B0604020202020204" pitchFamily="34" charset="0"/>
                <a:cs typeface="Arial" panose="020B0604020202020204" pitchFamily="34" charset="0"/>
              </a:rPr>
              <a:t>H</a:t>
            </a:r>
            <a:r>
              <a:rPr kumimoji="0" lang="en-US" sz="3000" b="0" i="0" u="none" strike="noStrike" kern="1200" cap="none" spc="0" normalizeH="0" baseline="0" noProof="0" dirty="0" err="1">
                <a:ln>
                  <a:noFill/>
                </a:ln>
                <a:solidFill>
                  <a:srgbClr val="37748C"/>
                </a:solidFill>
                <a:effectLst/>
                <a:uLnTx/>
                <a:uFillTx/>
                <a:latin typeface="Arial" panose="020B0604020202020204" pitchFamily="34" charset="0"/>
                <a:cs typeface="Arial" panose="020B0604020202020204" pitchFamily="34" charset="0"/>
              </a:rPr>
              <a:t>igher</a:t>
            </a:r>
            <a:r>
              <a:rPr kumimoji="0" lang="en-US" sz="3000" b="0" i="0" u="none" strike="noStrike" kern="1200" cap="none" spc="0" normalizeH="0" baseline="0" noProof="0" dirty="0">
                <a:ln>
                  <a:noFill/>
                </a:ln>
                <a:solidFill>
                  <a:srgbClr val="37748C"/>
                </a:solidFill>
                <a:effectLst/>
                <a:uLnTx/>
                <a:uFillTx/>
                <a:latin typeface="Arial" panose="020B0604020202020204" pitchFamily="34" charset="0"/>
                <a:cs typeface="Arial" panose="020B0604020202020204" pitchFamily="34" charset="0"/>
              </a:rPr>
              <a:t> ORR than with </a:t>
            </a:r>
            <a:r>
              <a:rPr kumimoji="0" lang="en-US" sz="3000" b="0" i="0" u="none" strike="noStrike" kern="1200" cap="none" spc="0" normalizeH="0" baseline="0" noProof="0" dirty="0" err="1">
                <a:ln>
                  <a:noFill/>
                </a:ln>
                <a:solidFill>
                  <a:srgbClr val="37748C"/>
                </a:solidFill>
                <a:effectLst/>
                <a:uLnTx/>
                <a:uFillTx/>
                <a:latin typeface="Arial" panose="020B0604020202020204" pitchFamily="34" charset="0"/>
                <a:cs typeface="Arial" panose="020B0604020202020204" pitchFamily="34" charset="0"/>
              </a:rPr>
              <a:t>everolimus</a:t>
            </a:r>
            <a:endParaRPr kumimoji="0" lang="en-US" sz="3000" b="0" i="0" u="none" strike="noStrike" kern="1200" cap="none" spc="0" normalizeH="0" baseline="0" noProof="0" dirty="0">
              <a:ln>
                <a:noFill/>
              </a:ln>
              <a:solidFill>
                <a:srgbClr val="37748C"/>
              </a:solidFill>
              <a:effectLst/>
              <a:uLnTx/>
              <a:uFillTx/>
              <a:latin typeface="Arial" panose="020B0604020202020204" pitchFamily="34" charset="0"/>
              <a:cs typeface="Arial" panose="020B0604020202020204" pitchFamily="34" charset="0"/>
            </a:endParaRPr>
          </a:p>
          <a:p>
            <a:endParaRPr lang="en-US" dirty="0"/>
          </a:p>
        </p:txBody>
      </p:sp>
      <p:sp>
        <p:nvSpPr>
          <p:cNvPr id="9" name="TextBox 8">
            <a:extLst>
              <a:ext uri="{FF2B5EF4-FFF2-40B4-BE49-F238E27FC236}">
                <a16:creationId xmlns:a16="http://schemas.microsoft.com/office/drawing/2014/main" id="{C2AF144D-2BD5-4B32-9039-4AE0C54DAA38}"/>
              </a:ext>
            </a:extLst>
          </p:cNvPr>
          <p:cNvSpPr txBox="1"/>
          <p:nvPr/>
        </p:nvSpPr>
        <p:spPr>
          <a:xfrm>
            <a:off x="1257300" y="2326594"/>
            <a:ext cx="1171575" cy="830997"/>
          </a:xfrm>
          <a:prstGeom prst="rect">
            <a:avLst/>
          </a:prstGeom>
          <a:noFill/>
        </p:spPr>
        <p:txBody>
          <a:bodyPr wrap="square" rtlCol="0" anchor="ctr">
            <a:spAutoFit/>
          </a:bodyPr>
          <a:lstStyle/>
          <a:p>
            <a:pPr algn="ctr"/>
            <a:r>
              <a:rPr lang="en-US" sz="2400" b="1" dirty="0">
                <a:solidFill>
                  <a:schemeClr val="tx2"/>
                </a:solidFill>
              </a:rPr>
              <a:t>Overall </a:t>
            </a:r>
          </a:p>
          <a:p>
            <a:pPr algn="ctr"/>
            <a:r>
              <a:rPr lang="en-US" sz="2400" b="1" dirty="0">
                <a:solidFill>
                  <a:schemeClr val="tx2"/>
                </a:solidFill>
              </a:rPr>
              <a:t>survival</a:t>
            </a:r>
          </a:p>
        </p:txBody>
      </p:sp>
      <p:cxnSp>
        <p:nvCxnSpPr>
          <p:cNvPr id="11" name="Straight Arrow Connector 10">
            <a:extLst>
              <a:ext uri="{FF2B5EF4-FFF2-40B4-BE49-F238E27FC236}">
                <a16:creationId xmlns:a16="http://schemas.microsoft.com/office/drawing/2014/main" id="{FE9DF3E9-3C30-45A7-9B9B-4EEF85177D03}"/>
              </a:ext>
            </a:extLst>
          </p:cNvPr>
          <p:cNvCxnSpPr/>
          <p:nvPr/>
        </p:nvCxnSpPr>
        <p:spPr>
          <a:xfrm flipV="1">
            <a:off x="2800352" y="2090738"/>
            <a:ext cx="676275" cy="352425"/>
          </a:xfrm>
          <a:prstGeom prst="straightConnector1">
            <a:avLst/>
          </a:prstGeom>
          <a:ln w="381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C4D3C264-B3AE-417B-9943-BD6782E206D3}"/>
              </a:ext>
            </a:extLst>
          </p:cNvPr>
          <p:cNvCxnSpPr>
            <a:cxnSpLocks/>
          </p:cNvCxnSpPr>
          <p:nvPr/>
        </p:nvCxnSpPr>
        <p:spPr>
          <a:xfrm>
            <a:off x="2833688" y="3008314"/>
            <a:ext cx="676275" cy="352425"/>
          </a:xfrm>
          <a:prstGeom prst="straightConnector1">
            <a:avLst/>
          </a:prstGeom>
          <a:ln w="38100">
            <a:tailEnd type="triangle"/>
          </a:ln>
        </p:spPr>
        <p:style>
          <a:lnRef idx="3">
            <a:schemeClr val="accent3"/>
          </a:lnRef>
          <a:fillRef idx="0">
            <a:schemeClr val="accent3"/>
          </a:fillRef>
          <a:effectRef idx="2">
            <a:schemeClr val="accent3"/>
          </a:effectRef>
          <a:fontRef idx="minor">
            <a:schemeClr val="tx1"/>
          </a:fontRef>
        </p:style>
      </p:cxnSp>
      <p:sp>
        <p:nvSpPr>
          <p:cNvPr id="16" name="Oval 15">
            <a:extLst>
              <a:ext uri="{FF2B5EF4-FFF2-40B4-BE49-F238E27FC236}">
                <a16:creationId xmlns:a16="http://schemas.microsoft.com/office/drawing/2014/main" id="{782D0D8B-AFCC-4075-8683-005E008B2088}"/>
              </a:ext>
            </a:extLst>
          </p:cNvPr>
          <p:cNvSpPr/>
          <p:nvPr/>
        </p:nvSpPr>
        <p:spPr>
          <a:xfrm>
            <a:off x="838199" y="4376313"/>
            <a:ext cx="2019301" cy="181070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B7F22321-54B2-4EFB-84FF-EC32F9A42DC2}"/>
              </a:ext>
            </a:extLst>
          </p:cNvPr>
          <p:cNvSpPr txBox="1"/>
          <p:nvPr/>
        </p:nvSpPr>
        <p:spPr>
          <a:xfrm>
            <a:off x="933450" y="4681503"/>
            <a:ext cx="1666874" cy="1200329"/>
          </a:xfrm>
          <a:prstGeom prst="rect">
            <a:avLst/>
          </a:prstGeom>
          <a:noFill/>
        </p:spPr>
        <p:txBody>
          <a:bodyPr wrap="square" rtlCol="0" anchor="ctr">
            <a:spAutoFit/>
          </a:bodyPr>
          <a:lstStyle/>
          <a:p>
            <a:pPr algn="ctr"/>
            <a:r>
              <a:rPr lang="en-US" sz="2400" b="1" dirty="0">
                <a:solidFill>
                  <a:schemeClr val="tx2"/>
                </a:solidFill>
              </a:rPr>
              <a:t>Objective</a:t>
            </a:r>
          </a:p>
          <a:p>
            <a:pPr algn="ctr"/>
            <a:r>
              <a:rPr lang="en-US" sz="2400" b="1" dirty="0">
                <a:solidFill>
                  <a:schemeClr val="tx2"/>
                </a:solidFill>
              </a:rPr>
              <a:t>Response </a:t>
            </a:r>
          </a:p>
          <a:p>
            <a:pPr algn="ctr"/>
            <a:r>
              <a:rPr lang="en-US" sz="2400" b="1" dirty="0">
                <a:solidFill>
                  <a:schemeClr val="tx2"/>
                </a:solidFill>
              </a:rPr>
              <a:t>Rate</a:t>
            </a:r>
          </a:p>
        </p:txBody>
      </p:sp>
      <p:cxnSp>
        <p:nvCxnSpPr>
          <p:cNvPr id="19" name="Straight Arrow Connector 18">
            <a:extLst>
              <a:ext uri="{FF2B5EF4-FFF2-40B4-BE49-F238E27FC236}">
                <a16:creationId xmlns:a16="http://schemas.microsoft.com/office/drawing/2014/main" id="{69819507-FBE7-45A6-8823-F3780F1CD4F4}"/>
              </a:ext>
            </a:extLst>
          </p:cNvPr>
          <p:cNvCxnSpPr/>
          <p:nvPr/>
        </p:nvCxnSpPr>
        <p:spPr>
          <a:xfrm flipV="1">
            <a:off x="2817022" y="4696783"/>
            <a:ext cx="676275" cy="352425"/>
          </a:xfrm>
          <a:prstGeom prst="straightConnector1">
            <a:avLst/>
          </a:prstGeom>
          <a:ln w="381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74ACC440-0DE5-4F66-8476-493A4A753384}"/>
              </a:ext>
            </a:extLst>
          </p:cNvPr>
          <p:cNvCxnSpPr>
            <a:cxnSpLocks/>
          </p:cNvCxnSpPr>
          <p:nvPr/>
        </p:nvCxnSpPr>
        <p:spPr>
          <a:xfrm>
            <a:off x="2831308" y="5595309"/>
            <a:ext cx="676275" cy="352425"/>
          </a:xfrm>
          <a:prstGeom prst="straightConnector1">
            <a:avLst/>
          </a:prstGeom>
          <a:ln w="38100">
            <a:tailEnd type="triangle"/>
          </a:ln>
        </p:spPr>
        <p:style>
          <a:lnRef idx="3">
            <a:schemeClr val="accent3"/>
          </a:lnRef>
          <a:fillRef idx="0">
            <a:schemeClr val="accent3"/>
          </a:fillRef>
          <a:effectRef idx="2">
            <a:schemeClr val="accent3"/>
          </a:effectRef>
          <a:fontRef idx="minor">
            <a:schemeClr val="tx1"/>
          </a:fontRef>
        </p:style>
      </p:cxnSp>
      <p:sp>
        <p:nvSpPr>
          <p:cNvPr id="21" name="Rectangle 20">
            <a:extLst>
              <a:ext uri="{FF2B5EF4-FFF2-40B4-BE49-F238E27FC236}">
                <a16:creationId xmlns:a16="http://schemas.microsoft.com/office/drawing/2014/main" id="{9D8FF073-D31D-49F1-834A-14FBE5BE4E3A}"/>
              </a:ext>
            </a:extLst>
          </p:cNvPr>
          <p:cNvSpPr/>
          <p:nvPr/>
        </p:nvSpPr>
        <p:spPr>
          <a:xfrm>
            <a:off x="571500" y="4308530"/>
            <a:ext cx="10096500" cy="209476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4D13682A-2381-4D8A-8C8A-35CAD63BCFA7}"/>
              </a:ext>
            </a:extLst>
          </p:cNvPr>
          <p:cNvSpPr/>
          <p:nvPr/>
        </p:nvSpPr>
        <p:spPr>
          <a:xfrm>
            <a:off x="2814638" y="5507367"/>
            <a:ext cx="707230" cy="59117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A691D72A-211E-4487-B646-83D1799BAEFB}"/>
              </a:ext>
            </a:extLst>
          </p:cNvPr>
          <p:cNvSpPr/>
          <p:nvPr/>
        </p:nvSpPr>
        <p:spPr>
          <a:xfrm>
            <a:off x="3507584" y="3086100"/>
            <a:ext cx="6103142" cy="9239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5CCF2967-2E44-48E1-A7FA-C7398C12E013}"/>
              </a:ext>
            </a:extLst>
          </p:cNvPr>
          <p:cNvSpPr/>
          <p:nvPr/>
        </p:nvSpPr>
        <p:spPr>
          <a:xfrm>
            <a:off x="2814638" y="2983039"/>
            <a:ext cx="707230" cy="59117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942277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ED776-4E75-4491-B2AD-3DEA74F1D6B9}"/>
              </a:ext>
            </a:extLst>
          </p:cNvPr>
          <p:cNvSpPr>
            <a:spLocks noGrp="1"/>
          </p:cNvSpPr>
          <p:nvPr>
            <p:ph type="title"/>
          </p:nvPr>
        </p:nvSpPr>
        <p:spPr>
          <a:xfrm>
            <a:off x="838200" y="174625"/>
            <a:ext cx="10515600" cy="1325563"/>
          </a:xfrm>
        </p:spPr>
        <p:txBody>
          <a:bodyPr>
            <a:normAutofit fontScale="90000"/>
          </a:bodyPr>
          <a:lstStyle/>
          <a:p>
            <a:r>
              <a:rPr lang="en-US" sz="4300" dirty="0"/>
              <a:t>Results support the recent approval of nivolumab for previously treated </a:t>
            </a:r>
            <a:r>
              <a:rPr lang="en-US" sz="4300" dirty="0" err="1"/>
              <a:t>aRCC</a:t>
            </a:r>
            <a:r>
              <a:rPr lang="en-US" sz="4300" dirty="0"/>
              <a:t> patients in Japan</a:t>
            </a:r>
          </a:p>
        </p:txBody>
      </p:sp>
      <p:sp>
        <p:nvSpPr>
          <p:cNvPr id="3" name="Content Placeholder 2">
            <a:extLst>
              <a:ext uri="{FF2B5EF4-FFF2-40B4-BE49-F238E27FC236}">
                <a16:creationId xmlns:a16="http://schemas.microsoft.com/office/drawing/2014/main" id="{0569F8D1-0BF6-418A-BA07-3D458ACA174C}"/>
              </a:ext>
            </a:extLst>
          </p:cNvPr>
          <p:cNvSpPr>
            <a:spLocks noGrp="1"/>
          </p:cNvSpPr>
          <p:nvPr>
            <p:ph idx="1"/>
          </p:nvPr>
        </p:nvSpPr>
        <p:spPr>
          <a:xfrm>
            <a:off x="3448051" y="1838325"/>
            <a:ext cx="7905749" cy="2400299"/>
          </a:xfrm>
        </p:spPr>
        <p:txBody>
          <a:bodyPr>
            <a:normAutofit lnSpcReduction="10000"/>
          </a:bodyPr>
          <a:lstStyle/>
          <a:p>
            <a:pPr marL="0" indent="0">
              <a:buNone/>
            </a:pPr>
            <a:r>
              <a:rPr lang="en-US" dirty="0"/>
              <a:t>Higher OS with nivolumab in Japanese versus global population </a:t>
            </a:r>
          </a:p>
          <a:p>
            <a:pPr marL="0" indent="0">
              <a:buNone/>
            </a:pPr>
            <a:endParaRPr lang="en-US" dirty="0"/>
          </a:p>
          <a:p>
            <a:pPr marL="0" indent="0">
              <a:buNone/>
            </a:pPr>
            <a:r>
              <a:rPr lang="en-US" dirty="0"/>
              <a:t>Similar OS between nivolumab and </a:t>
            </a:r>
            <a:r>
              <a:rPr lang="en-US" dirty="0" err="1"/>
              <a:t>everolimus</a:t>
            </a:r>
            <a:r>
              <a:rPr lang="en-US" dirty="0"/>
              <a:t> in Japanese population</a:t>
            </a:r>
          </a:p>
          <a:p>
            <a:pPr marL="457200" lvl="1" indent="0">
              <a:buNone/>
            </a:pPr>
            <a:endParaRPr lang="en-US" sz="2800" dirty="0"/>
          </a:p>
        </p:txBody>
      </p:sp>
      <p:sp>
        <p:nvSpPr>
          <p:cNvPr id="4" name="Content Placeholder 3">
            <a:extLst>
              <a:ext uri="{FF2B5EF4-FFF2-40B4-BE49-F238E27FC236}">
                <a16:creationId xmlns:a16="http://schemas.microsoft.com/office/drawing/2014/main" id="{5B31BE89-DC92-4905-9F6B-351C513AA955}"/>
              </a:ext>
            </a:extLst>
          </p:cNvPr>
          <p:cNvSpPr>
            <a:spLocks noGrp="1"/>
          </p:cNvSpPr>
          <p:nvPr>
            <p:ph sz="quarter" idx="10"/>
          </p:nvPr>
        </p:nvSpPr>
        <p:spPr/>
        <p:txBody>
          <a:bodyPr/>
          <a:lstStyle/>
          <a:p>
            <a:r>
              <a:rPr lang="en-US" dirty="0">
                <a:cs typeface="Arial" panose="020B0604020202020204" pitchFamily="34" charset="0"/>
              </a:rPr>
              <a:t>Tomita Y, et al.</a:t>
            </a:r>
            <a:r>
              <a:rPr lang="en-US" b="0" i="1" dirty="0">
                <a:solidFill>
                  <a:srgbClr val="4D5156"/>
                </a:solidFill>
                <a:effectLst/>
                <a:cs typeface="Arial" panose="020B0604020202020204" pitchFamily="34" charset="0"/>
              </a:rPr>
              <a:t> </a:t>
            </a:r>
            <a:r>
              <a:rPr lang="en-US" b="0" i="1" dirty="0" err="1">
                <a:solidFill>
                  <a:srgbClr val="4D5156"/>
                </a:solidFill>
                <a:effectLst/>
                <a:cs typeface="Arial" panose="020B0604020202020204" pitchFamily="34" charset="0"/>
              </a:rPr>
              <a:t>Jpn</a:t>
            </a:r>
            <a:r>
              <a:rPr lang="en-US" b="0" i="1" dirty="0">
                <a:solidFill>
                  <a:srgbClr val="4D5156"/>
                </a:solidFill>
                <a:effectLst/>
                <a:cs typeface="Arial" panose="020B0604020202020204" pitchFamily="34" charset="0"/>
              </a:rPr>
              <a:t> J Clin Oncol</a:t>
            </a:r>
            <a:r>
              <a:rPr lang="en-US" b="0" i="0" dirty="0">
                <a:solidFill>
                  <a:srgbClr val="4D5156"/>
                </a:solidFill>
                <a:effectLst/>
                <a:cs typeface="Arial" panose="020B0604020202020204" pitchFamily="34" charset="0"/>
              </a:rPr>
              <a:t>. </a:t>
            </a:r>
            <a:r>
              <a:rPr lang="en-US" dirty="0">
                <a:cs typeface="Arial" panose="020B0604020202020204" pitchFamily="34" charset="0"/>
              </a:rPr>
              <a:t>2017, 47(7) 639–646</a:t>
            </a:r>
          </a:p>
        </p:txBody>
      </p:sp>
      <p:sp>
        <p:nvSpPr>
          <p:cNvPr id="7" name="Oval 6">
            <a:extLst>
              <a:ext uri="{FF2B5EF4-FFF2-40B4-BE49-F238E27FC236}">
                <a16:creationId xmlns:a16="http://schemas.microsoft.com/office/drawing/2014/main" id="{23DC6CA5-2B80-4713-95F9-42E97CB518C4}"/>
              </a:ext>
            </a:extLst>
          </p:cNvPr>
          <p:cNvSpPr/>
          <p:nvPr/>
        </p:nvSpPr>
        <p:spPr>
          <a:xfrm>
            <a:off x="838199" y="1836738"/>
            <a:ext cx="2019301" cy="181070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B908277A-37E9-4A11-90A6-3698A1458D23}"/>
              </a:ext>
            </a:extLst>
          </p:cNvPr>
          <p:cNvSpPr txBox="1"/>
          <p:nvPr/>
        </p:nvSpPr>
        <p:spPr>
          <a:xfrm>
            <a:off x="3507583" y="4409116"/>
            <a:ext cx="7767637" cy="2159566"/>
          </a:xfrm>
          <a:prstGeom prst="rect">
            <a:avLst/>
          </a:prstGeom>
          <a:noFill/>
        </p:spPr>
        <p:txBody>
          <a:bodyPr wrap="square" rtlCol="0">
            <a:spAutoFit/>
          </a:bodyPr>
          <a:lstStyle/>
          <a:p>
            <a:pPr>
              <a:lnSpc>
                <a:spcPct val="90000"/>
              </a:lnSpc>
              <a:spcBef>
                <a:spcPts val="500"/>
              </a:spcBef>
              <a:defRPr/>
            </a:pPr>
            <a:r>
              <a:rPr lang="en-US" sz="3000" dirty="0">
                <a:solidFill>
                  <a:srgbClr val="37748C"/>
                </a:solidFill>
                <a:latin typeface="Arial" panose="020B0604020202020204" pitchFamily="34" charset="0"/>
                <a:cs typeface="Arial" panose="020B0604020202020204" pitchFamily="34" charset="0"/>
              </a:rPr>
              <a:t>H</a:t>
            </a:r>
            <a:r>
              <a:rPr kumimoji="0" lang="en-US" sz="3000" b="0" i="0" u="none" strike="noStrike" kern="1200" cap="none" spc="0" normalizeH="0" baseline="0" noProof="0" dirty="0" err="1">
                <a:ln>
                  <a:noFill/>
                </a:ln>
                <a:solidFill>
                  <a:srgbClr val="37748C"/>
                </a:solidFill>
                <a:effectLst/>
                <a:uLnTx/>
                <a:uFillTx/>
                <a:latin typeface="Arial" panose="020B0604020202020204" pitchFamily="34" charset="0"/>
                <a:cs typeface="Arial" panose="020B0604020202020204" pitchFamily="34" charset="0"/>
              </a:rPr>
              <a:t>igher</a:t>
            </a:r>
            <a:r>
              <a:rPr kumimoji="0" lang="en-US" sz="3000" b="0" i="0" u="none" strike="noStrike" kern="1200" cap="none" spc="0" normalizeH="0" baseline="0" noProof="0" dirty="0">
                <a:ln>
                  <a:noFill/>
                </a:ln>
                <a:solidFill>
                  <a:srgbClr val="37748C"/>
                </a:solidFill>
                <a:effectLst/>
                <a:uLnTx/>
                <a:uFillTx/>
                <a:latin typeface="Arial" panose="020B0604020202020204" pitchFamily="34" charset="0"/>
                <a:cs typeface="Arial" panose="020B0604020202020204" pitchFamily="34" charset="0"/>
              </a:rPr>
              <a:t> ORR with nivolumab in Japanese versus global population </a:t>
            </a:r>
          </a:p>
          <a:p>
            <a:pPr>
              <a:lnSpc>
                <a:spcPct val="90000"/>
              </a:lnSpc>
              <a:spcBef>
                <a:spcPts val="500"/>
              </a:spcBef>
              <a:defRPr/>
            </a:pPr>
            <a:endParaRPr kumimoji="0" lang="en-US" sz="3000" b="0" i="0" u="none" strike="noStrike" kern="1200" cap="none" spc="0" normalizeH="0" baseline="0" noProof="0" dirty="0">
              <a:ln>
                <a:noFill/>
              </a:ln>
              <a:solidFill>
                <a:srgbClr val="37748C"/>
              </a:solidFill>
              <a:effectLst/>
              <a:uLnTx/>
              <a:uFillTx/>
              <a:latin typeface="Arial" panose="020B0604020202020204" pitchFamily="34" charset="0"/>
              <a:cs typeface="Arial" panose="020B0604020202020204" pitchFamily="34" charset="0"/>
            </a:endParaRPr>
          </a:p>
          <a:p>
            <a:pPr>
              <a:lnSpc>
                <a:spcPct val="90000"/>
              </a:lnSpc>
              <a:spcBef>
                <a:spcPts val="500"/>
              </a:spcBef>
              <a:defRPr/>
            </a:pPr>
            <a:r>
              <a:rPr lang="en-US" sz="3000" dirty="0">
                <a:solidFill>
                  <a:srgbClr val="37748C"/>
                </a:solidFill>
                <a:latin typeface="Arial" panose="020B0604020202020204" pitchFamily="34" charset="0"/>
                <a:cs typeface="Arial" panose="020B0604020202020204" pitchFamily="34" charset="0"/>
              </a:rPr>
              <a:t>H</a:t>
            </a:r>
            <a:r>
              <a:rPr kumimoji="0" lang="en-US" sz="3000" b="0" i="0" u="none" strike="noStrike" kern="1200" cap="none" spc="0" normalizeH="0" baseline="0" noProof="0" dirty="0" err="1">
                <a:ln>
                  <a:noFill/>
                </a:ln>
                <a:solidFill>
                  <a:srgbClr val="37748C"/>
                </a:solidFill>
                <a:effectLst/>
                <a:uLnTx/>
                <a:uFillTx/>
                <a:latin typeface="Arial" panose="020B0604020202020204" pitchFamily="34" charset="0"/>
                <a:cs typeface="Arial" panose="020B0604020202020204" pitchFamily="34" charset="0"/>
              </a:rPr>
              <a:t>igher</a:t>
            </a:r>
            <a:r>
              <a:rPr kumimoji="0" lang="en-US" sz="3000" b="0" i="0" u="none" strike="noStrike" kern="1200" cap="none" spc="0" normalizeH="0" baseline="0" noProof="0" dirty="0">
                <a:ln>
                  <a:noFill/>
                </a:ln>
                <a:solidFill>
                  <a:srgbClr val="37748C"/>
                </a:solidFill>
                <a:effectLst/>
                <a:uLnTx/>
                <a:uFillTx/>
                <a:latin typeface="Arial" panose="020B0604020202020204" pitchFamily="34" charset="0"/>
                <a:cs typeface="Arial" panose="020B0604020202020204" pitchFamily="34" charset="0"/>
              </a:rPr>
              <a:t> ORR than with </a:t>
            </a:r>
            <a:r>
              <a:rPr kumimoji="0" lang="en-US" sz="3000" b="0" i="0" u="none" strike="noStrike" kern="1200" cap="none" spc="0" normalizeH="0" baseline="0" noProof="0" dirty="0" err="1">
                <a:ln>
                  <a:noFill/>
                </a:ln>
                <a:solidFill>
                  <a:srgbClr val="37748C"/>
                </a:solidFill>
                <a:effectLst/>
                <a:uLnTx/>
                <a:uFillTx/>
                <a:latin typeface="Arial" panose="020B0604020202020204" pitchFamily="34" charset="0"/>
                <a:cs typeface="Arial" panose="020B0604020202020204" pitchFamily="34" charset="0"/>
              </a:rPr>
              <a:t>everolimus</a:t>
            </a:r>
            <a:endParaRPr kumimoji="0" lang="en-US" sz="3000" b="0" i="0" u="none" strike="noStrike" kern="1200" cap="none" spc="0" normalizeH="0" baseline="0" noProof="0" dirty="0">
              <a:ln>
                <a:noFill/>
              </a:ln>
              <a:solidFill>
                <a:srgbClr val="37748C"/>
              </a:solidFill>
              <a:effectLst/>
              <a:uLnTx/>
              <a:uFillTx/>
              <a:latin typeface="Arial" panose="020B0604020202020204" pitchFamily="34" charset="0"/>
              <a:cs typeface="Arial" panose="020B0604020202020204" pitchFamily="34" charset="0"/>
            </a:endParaRPr>
          </a:p>
          <a:p>
            <a:endParaRPr lang="en-US" dirty="0"/>
          </a:p>
        </p:txBody>
      </p:sp>
      <p:sp>
        <p:nvSpPr>
          <p:cNvPr id="9" name="TextBox 8">
            <a:extLst>
              <a:ext uri="{FF2B5EF4-FFF2-40B4-BE49-F238E27FC236}">
                <a16:creationId xmlns:a16="http://schemas.microsoft.com/office/drawing/2014/main" id="{C2AF144D-2BD5-4B32-9039-4AE0C54DAA38}"/>
              </a:ext>
            </a:extLst>
          </p:cNvPr>
          <p:cNvSpPr txBox="1"/>
          <p:nvPr/>
        </p:nvSpPr>
        <p:spPr>
          <a:xfrm>
            <a:off x="1257300" y="2326594"/>
            <a:ext cx="1171575" cy="830997"/>
          </a:xfrm>
          <a:prstGeom prst="rect">
            <a:avLst/>
          </a:prstGeom>
          <a:noFill/>
        </p:spPr>
        <p:txBody>
          <a:bodyPr wrap="square" rtlCol="0" anchor="ctr">
            <a:spAutoFit/>
          </a:bodyPr>
          <a:lstStyle/>
          <a:p>
            <a:pPr algn="ctr"/>
            <a:r>
              <a:rPr lang="en-US" sz="2400" b="1" dirty="0">
                <a:solidFill>
                  <a:schemeClr val="tx2"/>
                </a:solidFill>
              </a:rPr>
              <a:t>Overall </a:t>
            </a:r>
          </a:p>
          <a:p>
            <a:pPr algn="ctr"/>
            <a:r>
              <a:rPr lang="en-US" sz="2400" b="1" dirty="0">
                <a:solidFill>
                  <a:schemeClr val="tx2"/>
                </a:solidFill>
              </a:rPr>
              <a:t>survival</a:t>
            </a:r>
          </a:p>
        </p:txBody>
      </p:sp>
      <p:cxnSp>
        <p:nvCxnSpPr>
          <p:cNvPr id="11" name="Straight Arrow Connector 10">
            <a:extLst>
              <a:ext uri="{FF2B5EF4-FFF2-40B4-BE49-F238E27FC236}">
                <a16:creationId xmlns:a16="http://schemas.microsoft.com/office/drawing/2014/main" id="{FE9DF3E9-3C30-45A7-9B9B-4EEF85177D03}"/>
              </a:ext>
            </a:extLst>
          </p:cNvPr>
          <p:cNvCxnSpPr/>
          <p:nvPr/>
        </p:nvCxnSpPr>
        <p:spPr>
          <a:xfrm flipV="1">
            <a:off x="2800352" y="2090738"/>
            <a:ext cx="676275" cy="352425"/>
          </a:xfrm>
          <a:prstGeom prst="straightConnector1">
            <a:avLst/>
          </a:prstGeom>
          <a:ln w="381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C4D3C264-B3AE-417B-9943-BD6782E206D3}"/>
              </a:ext>
            </a:extLst>
          </p:cNvPr>
          <p:cNvCxnSpPr>
            <a:cxnSpLocks/>
          </p:cNvCxnSpPr>
          <p:nvPr/>
        </p:nvCxnSpPr>
        <p:spPr>
          <a:xfrm>
            <a:off x="2814638" y="2989264"/>
            <a:ext cx="676275" cy="352425"/>
          </a:xfrm>
          <a:prstGeom prst="straightConnector1">
            <a:avLst/>
          </a:prstGeom>
          <a:ln w="38100">
            <a:tailEnd type="triangle"/>
          </a:ln>
        </p:spPr>
        <p:style>
          <a:lnRef idx="3">
            <a:schemeClr val="accent3"/>
          </a:lnRef>
          <a:fillRef idx="0">
            <a:schemeClr val="accent3"/>
          </a:fillRef>
          <a:effectRef idx="2">
            <a:schemeClr val="accent3"/>
          </a:effectRef>
          <a:fontRef idx="minor">
            <a:schemeClr val="tx1"/>
          </a:fontRef>
        </p:style>
      </p:cxnSp>
      <p:sp>
        <p:nvSpPr>
          <p:cNvPr id="16" name="Oval 15">
            <a:extLst>
              <a:ext uri="{FF2B5EF4-FFF2-40B4-BE49-F238E27FC236}">
                <a16:creationId xmlns:a16="http://schemas.microsoft.com/office/drawing/2014/main" id="{782D0D8B-AFCC-4075-8683-005E008B2088}"/>
              </a:ext>
            </a:extLst>
          </p:cNvPr>
          <p:cNvSpPr/>
          <p:nvPr/>
        </p:nvSpPr>
        <p:spPr>
          <a:xfrm>
            <a:off x="838199" y="4376313"/>
            <a:ext cx="2019301" cy="181070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B7F22321-54B2-4EFB-84FF-EC32F9A42DC2}"/>
              </a:ext>
            </a:extLst>
          </p:cNvPr>
          <p:cNvSpPr txBox="1"/>
          <p:nvPr/>
        </p:nvSpPr>
        <p:spPr>
          <a:xfrm>
            <a:off x="933450" y="4681503"/>
            <a:ext cx="1666874" cy="1200329"/>
          </a:xfrm>
          <a:prstGeom prst="rect">
            <a:avLst/>
          </a:prstGeom>
          <a:noFill/>
        </p:spPr>
        <p:txBody>
          <a:bodyPr wrap="square" rtlCol="0" anchor="ctr">
            <a:spAutoFit/>
          </a:bodyPr>
          <a:lstStyle/>
          <a:p>
            <a:pPr algn="ctr"/>
            <a:r>
              <a:rPr lang="en-US" sz="2400" b="1" dirty="0">
                <a:solidFill>
                  <a:schemeClr val="tx2"/>
                </a:solidFill>
              </a:rPr>
              <a:t>Objective</a:t>
            </a:r>
          </a:p>
          <a:p>
            <a:pPr algn="ctr"/>
            <a:r>
              <a:rPr lang="en-US" sz="2400" b="1" dirty="0">
                <a:solidFill>
                  <a:schemeClr val="tx2"/>
                </a:solidFill>
              </a:rPr>
              <a:t>Response </a:t>
            </a:r>
          </a:p>
          <a:p>
            <a:pPr algn="ctr"/>
            <a:r>
              <a:rPr lang="en-US" sz="2400" b="1" dirty="0">
                <a:solidFill>
                  <a:schemeClr val="tx2"/>
                </a:solidFill>
              </a:rPr>
              <a:t>Rate</a:t>
            </a:r>
          </a:p>
        </p:txBody>
      </p:sp>
      <p:cxnSp>
        <p:nvCxnSpPr>
          <p:cNvPr id="19" name="Straight Arrow Connector 18">
            <a:extLst>
              <a:ext uri="{FF2B5EF4-FFF2-40B4-BE49-F238E27FC236}">
                <a16:creationId xmlns:a16="http://schemas.microsoft.com/office/drawing/2014/main" id="{69819507-FBE7-45A6-8823-F3780F1CD4F4}"/>
              </a:ext>
            </a:extLst>
          </p:cNvPr>
          <p:cNvCxnSpPr/>
          <p:nvPr/>
        </p:nvCxnSpPr>
        <p:spPr>
          <a:xfrm flipV="1">
            <a:off x="2817022" y="4696783"/>
            <a:ext cx="676275" cy="352425"/>
          </a:xfrm>
          <a:prstGeom prst="straightConnector1">
            <a:avLst/>
          </a:prstGeom>
          <a:ln w="381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74ACC440-0DE5-4F66-8476-493A4A753384}"/>
              </a:ext>
            </a:extLst>
          </p:cNvPr>
          <p:cNvCxnSpPr>
            <a:cxnSpLocks/>
          </p:cNvCxnSpPr>
          <p:nvPr/>
        </p:nvCxnSpPr>
        <p:spPr>
          <a:xfrm>
            <a:off x="2831308" y="5595309"/>
            <a:ext cx="676275" cy="352425"/>
          </a:xfrm>
          <a:prstGeom prst="straightConnector1">
            <a:avLst/>
          </a:prstGeom>
          <a:ln w="38100">
            <a:tailEnd type="triangle"/>
          </a:ln>
        </p:spPr>
        <p:style>
          <a:lnRef idx="3">
            <a:schemeClr val="accent3"/>
          </a:lnRef>
          <a:fillRef idx="0">
            <a:schemeClr val="accent3"/>
          </a:fillRef>
          <a:effectRef idx="2">
            <a:schemeClr val="accent3"/>
          </a:effectRef>
          <a:fontRef idx="minor">
            <a:schemeClr val="tx1"/>
          </a:fontRef>
        </p:style>
      </p:cxnSp>
      <p:sp>
        <p:nvSpPr>
          <p:cNvPr id="21" name="Rectangle 20">
            <a:extLst>
              <a:ext uri="{FF2B5EF4-FFF2-40B4-BE49-F238E27FC236}">
                <a16:creationId xmlns:a16="http://schemas.microsoft.com/office/drawing/2014/main" id="{9D8FF073-D31D-49F1-834A-14FBE5BE4E3A}"/>
              </a:ext>
            </a:extLst>
          </p:cNvPr>
          <p:cNvSpPr/>
          <p:nvPr/>
        </p:nvSpPr>
        <p:spPr>
          <a:xfrm>
            <a:off x="571500" y="4308530"/>
            <a:ext cx="10096500" cy="209476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4D13682A-2381-4D8A-8C8A-35CAD63BCFA7}"/>
              </a:ext>
            </a:extLst>
          </p:cNvPr>
          <p:cNvSpPr/>
          <p:nvPr/>
        </p:nvSpPr>
        <p:spPr>
          <a:xfrm>
            <a:off x="2814638" y="5507367"/>
            <a:ext cx="707230" cy="59117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246369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ED776-4E75-4491-B2AD-3DEA74F1D6B9}"/>
              </a:ext>
            </a:extLst>
          </p:cNvPr>
          <p:cNvSpPr>
            <a:spLocks noGrp="1"/>
          </p:cNvSpPr>
          <p:nvPr>
            <p:ph type="title"/>
          </p:nvPr>
        </p:nvSpPr>
        <p:spPr>
          <a:xfrm>
            <a:off x="838200" y="174625"/>
            <a:ext cx="10515600" cy="1325563"/>
          </a:xfrm>
        </p:spPr>
        <p:txBody>
          <a:bodyPr>
            <a:normAutofit fontScale="90000"/>
          </a:bodyPr>
          <a:lstStyle/>
          <a:p>
            <a:r>
              <a:rPr lang="en-US" sz="4300" dirty="0"/>
              <a:t>Results support the recent approval of nivolumab for previously treated </a:t>
            </a:r>
            <a:r>
              <a:rPr lang="en-US" sz="4300" dirty="0" err="1"/>
              <a:t>aRCC</a:t>
            </a:r>
            <a:r>
              <a:rPr lang="en-US" sz="4300" dirty="0"/>
              <a:t> patients in Japan</a:t>
            </a:r>
          </a:p>
        </p:txBody>
      </p:sp>
      <p:sp>
        <p:nvSpPr>
          <p:cNvPr id="3" name="Content Placeholder 2">
            <a:extLst>
              <a:ext uri="{FF2B5EF4-FFF2-40B4-BE49-F238E27FC236}">
                <a16:creationId xmlns:a16="http://schemas.microsoft.com/office/drawing/2014/main" id="{0569F8D1-0BF6-418A-BA07-3D458ACA174C}"/>
              </a:ext>
            </a:extLst>
          </p:cNvPr>
          <p:cNvSpPr>
            <a:spLocks noGrp="1"/>
          </p:cNvSpPr>
          <p:nvPr>
            <p:ph idx="1"/>
          </p:nvPr>
        </p:nvSpPr>
        <p:spPr>
          <a:xfrm>
            <a:off x="3448051" y="1838325"/>
            <a:ext cx="7905749" cy="2400299"/>
          </a:xfrm>
        </p:spPr>
        <p:txBody>
          <a:bodyPr>
            <a:normAutofit lnSpcReduction="10000"/>
          </a:bodyPr>
          <a:lstStyle/>
          <a:p>
            <a:pPr marL="0" indent="0">
              <a:buNone/>
            </a:pPr>
            <a:r>
              <a:rPr lang="en-US" dirty="0"/>
              <a:t>Higher OS with nivolumab in Japanese versus global population </a:t>
            </a:r>
          </a:p>
          <a:p>
            <a:pPr marL="0" indent="0">
              <a:buNone/>
            </a:pPr>
            <a:endParaRPr lang="en-US" dirty="0"/>
          </a:p>
          <a:p>
            <a:pPr marL="0" indent="0">
              <a:buNone/>
            </a:pPr>
            <a:r>
              <a:rPr lang="en-US" dirty="0"/>
              <a:t>Similar OS between nivolumab and </a:t>
            </a:r>
            <a:r>
              <a:rPr lang="en-US" dirty="0" err="1"/>
              <a:t>everolimus</a:t>
            </a:r>
            <a:r>
              <a:rPr lang="en-US" dirty="0"/>
              <a:t> in Japanese population</a:t>
            </a:r>
          </a:p>
          <a:p>
            <a:pPr marL="457200" lvl="1" indent="0">
              <a:buNone/>
            </a:pPr>
            <a:endParaRPr lang="en-US" sz="2800" dirty="0"/>
          </a:p>
        </p:txBody>
      </p:sp>
      <p:sp>
        <p:nvSpPr>
          <p:cNvPr id="4" name="Content Placeholder 3">
            <a:extLst>
              <a:ext uri="{FF2B5EF4-FFF2-40B4-BE49-F238E27FC236}">
                <a16:creationId xmlns:a16="http://schemas.microsoft.com/office/drawing/2014/main" id="{5B31BE89-DC92-4905-9F6B-351C513AA955}"/>
              </a:ext>
            </a:extLst>
          </p:cNvPr>
          <p:cNvSpPr>
            <a:spLocks noGrp="1"/>
          </p:cNvSpPr>
          <p:nvPr>
            <p:ph sz="quarter" idx="10"/>
          </p:nvPr>
        </p:nvSpPr>
        <p:spPr/>
        <p:txBody>
          <a:bodyPr/>
          <a:lstStyle/>
          <a:p>
            <a:r>
              <a:rPr lang="en-US" dirty="0">
                <a:cs typeface="Arial" panose="020B0604020202020204" pitchFamily="34" charset="0"/>
              </a:rPr>
              <a:t>Tomita Y, et al.</a:t>
            </a:r>
            <a:r>
              <a:rPr lang="en-US" b="0" i="1" dirty="0">
                <a:solidFill>
                  <a:srgbClr val="4D5156"/>
                </a:solidFill>
                <a:effectLst/>
                <a:cs typeface="Arial" panose="020B0604020202020204" pitchFamily="34" charset="0"/>
              </a:rPr>
              <a:t> </a:t>
            </a:r>
            <a:r>
              <a:rPr lang="en-US" b="0" i="1" dirty="0" err="1">
                <a:solidFill>
                  <a:srgbClr val="4D5156"/>
                </a:solidFill>
                <a:effectLst/>
                <a:cs typeface="Arial" panose="020B0604020202020204" pitchFamily="34" charset="0"/>
              </a:rPr>
              <a:t>Jpn</a:t>
            </a:r>
            <a:r>
              <a:rPr lang="en-US" b="0" i="1" dirty="0">
                <a:solidFill>
                  <a:srgbClr val="4D5156"/>
                </a:solidFill>
                <a:effectLst/>
                <a:cs typeface="Arial" panose="020B0604020202020204" pitchFamily="34" charset="0"/>
              </a:rPr>
              <a:t> J Clin Oncol</a:t>
            </a:r>
            <a:r>
              <a:rPr lang="en-US" b="0" i="0" dirty="0">
                <a:solidFill>
                  <a:srgbClr val="4D5156"/>
                </a:solidFill>
                <a:effectLst/>
                <a:cs typeface="Arial" panose="020B0604020202020204" pitchFamily="34" charset="0"/>
              </a:rPr>
              <a:t>. </a:t>
            </a:r>
            <a:r>
              <a:rPr lang="en-US" dirty="0">
                <a:cs typeface="Arial" panose="020B0604020202020204" pitchFamily="34" charset="0"/>
              </a:rPr>
              <a:t>2017, 47(7) 639–646</a:t>
            </a:r>
          </a:p>
        </p:txBody>
      </p:sp>
      <p:sp>
        <p:nvSpPr>
          <p:cNvPr id="7" name="Oval 6">
            <a:extLst>
              <a:ext uri="{FF2B5EF4-FFF2-40B4-BE49-F238E27FC236}">
                <a16:creationId xmlns:a16="http://schemas.microsoft.com/office/drawing/2014/main" id="{23DC6CA5-2B80-4713-95F9-42E97CB518C4}"/>
              </a:ext>
            </a:extLst>
          </p:cNvPr>
          <p:cNvSpPr/>
          <p:nvPr/>
        </p:nvSpPr>
        <p:spPr>
          <a:xfrm>
            <a:off x="838199" y="1836738"/>
            <a:ext cx="2019301" cy="181070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B908277A-37E9-4A11-90A6-3698A1458D23}"/>
              </a:ext>
            </a:extLst>
          </p:cNvPr>
          <p:cNvSpPr txBox="1"/>
          <p:nvPr/>
        </p:nvSpPr>
        <p:spPr>
          <a:xfrm>
            <a:off x="3507583" y="4409116"/>
            <a:ext cx="7767637" cy="2159566"/>
          </a:xfrm>
          <a:prstGeom prst="rect">
            <a:avLst/>
          </a:prstGeom>
          <a:noFill/>
        </p:spPr>
        <p:txBody>
          <a:bodyPr wrap="square" rtlCol="0">
            <a:spAutoFit/>
          </a:bodyPr>
          <a:lstStyle/>
          <a:p>
            <a:pPr>
              <a:lnSpc>
                <a:spcPct val="90000"/>
              </a:lnSpc>
              <a:spcBef>
                <a:spcPts val="500"/>
              </a:spcBef>
              <a:defRPr/>
            </a:pPr>
            <a:r>
              <a:rPr lang="en-US" sz="3000" dirty="0">
                <a:solidFill>
                  <a:srgbClr val="37748C"/>
                </a:solidFill>
                <a:latin typeface="Arial" panose="020B0604020202020204" pitchFamily="34" charset="0"/>
                <a:cs typeface="Arial" panose="020B0604020202020204" pitchFamily="34" charset="0"/>
              </a:rPr>
              <a:t>H</a:t>
            </a:r>
            <a:r>
              <a:rPr kumimoji="0" lang="en-US" sz="3000" b="0" i="0" u="none" strike="noStrike" kern="1200" cap="none" spc="0" normalizeH="0" baseline="0" noProof="0" dirty="0" err="1">
                <a:ln>
                  <a:noFill/>
                </a:ln>
                <a:solidFill>
                  <a:srgbClr val="37748C"/>
                </a:solidFill>
                <a:effectLst/>
                <a:uLnTx/>
                <a:uFillTx/>
                <a:latin typeface="Arial" panose="020B0604020202020204" pitchFamily="34" charset="0"/>
                <a:cs typeface="Arial" panose="020B0604020202020204" pitchFamily="34" charset="0"/>
              </a:rPr>
              <a:t>igher</a:t>
            </a:r>
            <a:r>
              <a:rPr kumimoji="0" lang="en-US" sz="3000" b="0" i="0" u="none" strike="noStrike" kern="1200" cap="none" spc="0" normalizeH="0" baseline="0" noProof="0" dirty="0">
                <a:ln>
                  <a:noFill/>
                </a:ln>
                <a:solidFill>
                  <a:srgbClr val="37748C"/>
                </a:solidFill>
                <a:effectLst/>
                <a:uLnTx/>
                <a:uFillTx/>
                <a:latin typeface="Arial" panose="020B0604020202020204" pitchFamily="34" charset="0"/>
                <a:cs typeface="Arial" panose="020B0604020202020204" pitchFamily="34" charset="0"/>
              </a:rPr>
              <a:t> ORR with nivolumab in Japanese versus global population </a:t>
            </a:r>
          </a:p>
          <a:p>
            <a:pPr>
              <a:lnSpc>
                <a:spcPct val="90000"/>
              </a:lnSpc>
              <a:spcBef>
                <a:spcPts val="500"/>
              </a:spcBef>
              <a:defRPr/>
            </a:pPr>
            <a:endParaRPr kumimoji="0" lang="en-US" sz="3000" b="0" i="0" u="none" strike="noStrike" kern="1200" cap="none" spc="0" normalizeH="0" baseline="0" noProof="0" dirty="0">
              <a:ln>
                <a:noFill/>
              </a:ln>
              <a:solidFill>
                <a:srgbClr val="37748C"/>
              </a:solidFill>
              <a:effectLst/>
              <a:uLnTx/>
              <a:uFillTx/>
              <a:latin typeface="Arial" panose="020B0604020202020204" pitchFamily="34" charset="0"/>
              <a:cs typeface="Arial" panose="020B0604020202020204" pitchFamily="34" charset="0"/>
            </a:endParaRPr>
          </a:p>
          <a:p>
            <a:pPr>
              <a:lnSpc>
                <a:spcPct val="90000"/>
              </a:lnSpc>
              <a:spcBef>
                <a:spcPts val="500"/>
              </a:spcBef>
              <a:defRPr/>
            </a:pPr>
            <a:r>
              <a:rPr lang="en-US" sz="3000" dirty="0">
                <a:solidFill>
                  <a:srgbClr val="37748C"/>
                </a:solidFill>
                <a:latin typeface="Arial" panose="020B0604020202020204" pitchFamily="34" charset="0"/>
                <a:cs typeface="Arial" panose="020B0604020202020204" pitchFamily="34" charset="0"/>
              </a:rPr>
              <a:t>H</a:t>
            </a:r>
            <a:r>
              <a:rPr kumimoji="0" lang="en-US" sz="3000" b="0" i="0" u="none" strike="noStrike" kern="1200" cap="none" spc="0" normalizeH="0" baseline="0" noProof="0" dirty="0" err="1">
                <a:ln>
                  <a:noFill/>
                </a:ln>
                <a:solidFill>
                  <a:srgbClr val="37748C"/>
                </a:solidFill>
                <a:effectLst/>
                <a:uLnTx/>
                <a:uFillTx/>
                <a:latin typeface="Arial" panose="020B0604020202020204" pitchFamily="34" charset="0"/>
                <a:cs typeface="Arial" panose="020B0604020202020204" pitchFamily="34" charset="0"/>
              </a:rPr>
              <a:t>igher</a:t>
            </a:r>
            <a:r>
              <a:rPr kumimoji="0" lang="en-US" sz="3000" b="0" i="0" u="none" strike="noStrike" kern="1200" cap="none" spc="0" normalizeH="0" baseline="0" noProof="0" dirty="0">
                <a:ln>
                  <a:noFill/>
                </a:ln>
                <a:solidFill>
                  <a:srgbClr val="37748C"/>
                </a:solidFill>
                <a:effectLst/>
                <a:uLnTx/>
                <a:uFillTx/>
                <a:latin typeface="Arial" panose="020B0604020202020204" pitchFamily="34" charset="0"/>
                <a:cs typeface="Arial" panose="020B0604020202020204" pitchFamily="34" charset="0"/>
              </a:rPr>
              <a:t> ORR than with </a:t>
            </a:r>
            <a:r>
              <a:rPr kumimoji="0" lang="en-US" sz="3000" b="0" i="0" u="none" strike="noStrike" kern="1200" cap="none" spc="0" normalizeH="0" baseline="0" noProof="0" dirty="0" err="1">
                <a:ln>
                  <a:noFill/>
                </a:ln>
                <a:solidFill>
                  <a:srgbClr val="37748C"/>
                </a:solidFill>
                <a:effectLst/>
                <a:uLnTx/>
                <a:uFillTx/>
                <a:latin typeface="Arial" panose="020B0604020202020204" pitchFamily="34" charset="0"/>
                <a:cs typeface="Arial" panose="020B0604020202020204" pitchFamily="34" charset="0"/>
              </a:rPr>
              <a:t>everolimus</a:t>
            </a:r>
            <a:endParaRPr kumimoji="0" lang="en-US" sz="3000" b="0" i="0" u="none" strike="noStrike" kern="1200" cap="none" spc="0" normalizeH="0" baseline="0" noProof="0" dirty="0">
              <a:ln>
                <a:noFill/>
              </a:ln>
              <a:solidFill>
                <a:srgbClr val="37748C"/>
              </a:solidFill>
              <a:effectLst/>
              <a:uLnTx/>
              <a:uFillTx/>
              <a:latin typeface="Arial" panose="020B0604020202020204" pitchFamily="34" charset="0"/>
              <a:cs typeface="Arial" panose="020B0604020202020204" pitchFamily="34" charset="0"/>
            </a:endParaRPr>
          </a:p>
          <a:p>
            <a:endParaRPr lang="en-US" dirty="0"/>
          </a:p>
        </p:txBody>
      </p:sp>
      <p:sp>
        <p:nvSpPr>
          <p:cNvPr id="9" name="TextBox 8">
            <a:extLst>
              <a:ext uri="{FF2B5EF4-FFF2-40B4-BE49-F238E27FC236}">
                <a16:creationId xmlns:a16="http://schemas.microsoft.com/office/drawing/2014/main" id="{C2AF144D-2BD5-4B32-9039-4AE0C54DAA38}"/>
              </a:ext>
            </a:extLst>
          </p:cNvPr>
          <p:cNvSpPr txBox="1"/>
          <p:nvPr/>
        </p:nvSpPr>
        <p:spPr>
          <a:xfrm>
            <a:off x="1257300" y="2326594"/>
            <a:ext cx="1171575" cy="830997"/>
          </a:xfrm>
          <a:prstGeom prst="rect">
            <a:avLst/>
          </a:prstGeom>
          <a:noFill/>
        </p:spPr>
        <p:txBody>
          <a:bodyPr wrap="square" rtlCol="0" anchor="ctr">
            <a:spAutoFit/>
          </a:bodyPr>
          <a:lstStyle/>
          <a:p>
            <a:pPr algn="ctr"/>
            <a:r>
              <a:rPr lang="en-US" sz="2400" b="1" dirty="0">
                <a:solidFill>
                  <a:schemeClr val="tx2"/>
                </a:solidFill>
              </a:rPr>
              <a:t>Overall </a:t>
            </a:r>
          </a:p>
          <a:p>
            <a:pPr algn="ctr"/>
            <a:r>
              <a:rPr lang="en-US" sz="2400" b="1" dirty="0">
                <a:solidFill>
                  <a:schemeClr val="tx2"/>
                </a:solidFill>
              </a:rPr>
              <a:t>survival</a:t>
            </a:r>
          </a:p>
        </p:txBody>
      </p:sp>
      <p:cxnSp>
        <p:nvCxnSpPr>
          <p:cNvPr id="11" name="Straight Arrow Connector 10">
            <a:extLst>
              <a:ext uri="{FF2B5EF4-FFF2-40B4-BE49-F238E27FC236}">
                <a16:creationId xmlns:a16="http://schemas.microsoft.com/office/drawing/2014/main" id="{FE9DF3E9-3C30-45A7-9B9B-4EEF85177D03}"/>
              </a:ext>
            </a:extLst>
          </p:cNvPr>
          <p:cNvCxnSpPr/>
          <p:nvPr/>
        </p:nvCxnSpPr>
        <p:spPr>
          <a:xfrm flipV="1">
            <a:off x="2800352" y="2090738"/>
            <a:ext cx="676275" cy="352425"/>
          </a:xfrm>
          <a:prstGeom prst="straightConnector1">
            <a:avLst/>
          </a:prstGeom>
          <a:ln w="381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C4D3C264-B3AE-417B-9943-BD6782E206D3}"/>
              </a:ext>
            </a:extLst>
          </p:cNvPr>
          <p:cNvCxnSpPr>
            <a:cxnSpLocks/>
          </p:cNvCxnSpPr>
          <p:nvPr/>
        </p:nvCxnSpPr>
        <p:spPr>
          <a:xfrm>
            <a:off x="2814638" y="2989264"/>
            <a:ext cx="676275" cy="352425"/>
          </a:xfrm>
          <a:prstGeom prst="straightConnector1">
            <a:avLst/>
          </a:prstGeom>
          <a:ln w="38100">
            <a:tailEnd type="triangle"/>
          </a:ln>
        </p:spPr>
        <p:style>
          <a:lnRef idx="3">
            <a:schemeClr val="accent3"/>
          </a:lnRef>
          <a:fillRef idx="0">
            <a:schemeClr val="accent3"/>
          </a:fillRef>
          <a:effectRef idx="2">
            <a:schemeClr val="accent3"/>
          </a:effectRef>
          <a:fontRef idx="minor">
            <a:schemeClr val="tx1"/>
          </a:fontRef>
        </p:style>
      </p:cxnSp>
      <p:sp>
        <p:nvSpPr>
          <p:cNvPr id="16" name="Oval 15">
            <a:extLst>
              <a:ext uri="{FF2B5EF4-FFF2-40B4-BE49-F238E27FC236}">
                <a16:creationId xmlns:a16="http://schemas.microsoft.com/office/drawing/2014/main" id="{782D0D8B-AFCC-4075-8683-005E008B2088}"/>
              </a:ext>
            </a:extLst>
          </p:cNvPr>
          <p:cNvSpPr/>
          <p:nvPr/>
        </p:nvSpPr>
        <p:spPr>
          <a:xfrm>
            <a:off x="838199" y="4376313"/>
            <a:ext cx="2019301" cy="181070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B7F22321-54B2-4EFB-84FF-EC32F9A42DC2}"/>
              </a:ext>
            </a:extLst>
          </p:cNvPr>
          <p:cNvSpPr txBox="1"/>
          <p:nvPr/>
        </p:nvSpPr>
        <p:spPr>
          <a:xfrm>
            <a:off x="1009650" y="4681503"/>
            <a:ext cx="1666874" cy="1200329"/>
          </a:xfrm>
          <a:prstGeom prst="rect">
            <a:avLst/>
          </a:prstGeom>
          <a:noFill/>
        </p:spPr>
        <p:txBody>
          <a:bodyPr wrap="square" rtlCol="0" anchor="ctr">
            <a:spAutoFit/>
          </a:bodyPr>
          <a:lstStyle/>
          <a:p>
            <a:pPr algn="ctr"/>
            <a:r>
              <a:rPr lang="en-US" sz="2400" b="1" dirty="0">
                <a:solidFill>
                  <a:schemeClr val="tx2"/>
                </a:solidFill>
              </a:rPr>
              <a:t>Objective</a:t>
            </a:r>
          </a:p>
          <a:p>
            <a:pPr algn="ctr"/>
            <a:r>
              <a:rPr lang="en-US" sz="2400" b="1" dirty="0">
                <a:solidFill>
                  <a:schemeClr val="tx2"/>
                </a:solidFill>
              </a:rPr>
              <a:t>Response </a:t>
            </a:r>
          </a:p>
          <a:p>
            <a:pPr algn="ctr"/>
            <a:r>
              <a:rPr lang="en-US" sz="2400" b="1" dirty="0">
                <a:solidFill>
                  <a:schemeClr val="tx2"/>
                </a:solidFill>
              </a:rPr>
              <a:t>Rate</a:t>
            </a:r>
          </a:p>
        </p:txBody>
      </p:sp>
      <p:cxnSp>
        <p:nvCxnSpPr>
          <p:cNvPr id="19" name="Straight Arrow Connector 18">
            <a:extLst>
              <a:ext uri="{FF2B5EF4-FFF2-40B4-BE49-F238E27FC236}">
                <a16:creationId xmlns:a16="http://schemas.microsoft.com/office/drawing/2014/main" id="{69819507-FBE7-45A6-8823-F3780F1CD4F4}"/>
              </a:ext>
            </a:extLst>
          </p:cNvPr>
          <p:cNvCxnSpPr/>
          <p:nvPr/>
        </p:nvCxnSpPr>
        <p:spPr>
          <a:xfrm flipV="1">
            <a:off x="2817022" y="4696783"/>
            <a:ext cx="676275" cy="352425"/>
          </a:xfrm>
          <a:prstGeom prst="straightConnector1">
            <a:avLst/>
          </a:prstGeom>
          <a:ln w="381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74ACC440-0DE5-4F66-8476-493A4A753384}"/>
              </a:ext>
            </a:extLst>
          </p:cNvPr>
          <p:cNvCxnSpPr>
            <a:cxnSpLocks/>
          </p:cNvCxnSpPr>
          <p:nvPr/>
        </p:nvCxnSpPr>
        <p:spPr>
          <a:xfrm>
            <a:off x="2831308" y="5595309"/>
            <a:ext cx="676275" cy="352425"/>
          </a:xfrm>
          <a:prstGeom prst="straightConnector1">
            <a:avLst/>
          </a:prstGeom>
          <a:ln w="38100">
            <a:tailEnd type="triangle"/>
          </a:ln>
        </p:spPr>
        <p:style>
          <a:lnRef idx="3">
            <a:schemeClr val="accent3"/>
          </a:lnRef>
          <a:fillRef idx="0">
            <a:schemeClr val="accent3"/>
          </a:fillRef>
          <a:effectRef idx="2">
            <a:schemeClr val="accent3"/>
          </a:effectRef>
          <a:fontRef idx="minor">
            <a:schemeClr val="tx1"/>
          </a:fontRef>
        </p:style>
      </p:cxnSp>
      <p:sp>
        <p:nvSpPr>
          <p:cNvPr id="21" name="Rectangle 20">
            <a:extLst>
              <a:ext uri="{FF2B5EF4-FFF2-40B4-BE49-F238E27FC236}">
                <a16:creationId xmlns:a16="http://schemas.microsoft.com/office/drawing/2014/main" id="{9D8FF073-D31D-49F1-834A-14FBE5BE4E3A}"/>
              </a:ext>
            </a:extLst>
          </p:cNvPr>
          <p:cNvSpPr/>
          <p:nvPr/>
        </p:nvSpPr>
        <p:spPr>
          <a:xfrm>
            <a:off x="3521868" y="5488899"/>
            <a:ext cx="5838823" cy="9144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4D13682A-2381-4D8A-8C8A-35CAD63BCFA7}"/>
              </a:ext>
            </a:extLst>
          </p:cNvPr>
          <p:cNvSpPr/>
          <p:nvPr/>
        </p:nvSpPr>
        <p:spPr>
          <a:xfrm>
            <a:off x="2814638" y="5507367"/>
            <a:ext cx="707230" cy="59117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E6EF6CF-E531-4AC5-A7B7-8CF5CC959480}"/>
              </a:ext>
            </a:extLst>
          </p:cNvPr>
          <p:cNvSpPr/>
          <p:nvPr/>
        </p:nvSpPr>
        <p:spPr>
          <a:xfrm>
            <a:off x="571500" y="1600200"/>
            <a:ext cx="10363200" cy="2623144"/>
          </a:xfrm>
          <a:prstGeom prst="rect">
            <a:avLst/>
          </a:prstGeom>
          <a:solidFill>
            <a:srgbClr val="F2F2F2">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455472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ED776-4E75-4491-B2AD-3DEA74F1D6B9}"/>
              </a:ext>
            </a:extLst>
          </p:cNvPr>
          <p:cNvSpPr>
            <a:spLocks noGrp="1"/>
          </p:cNvSpPr>
          <p:nvPr>
            <p:ph type="title"/>
          </p:nvPr>
        </p:nvSpPr>
        <p:spPr>
          <a:xfrm>
            <a:off x="838200" y="174625"/>
            <a:ext cx="10515600" cy="1325563"/>
          </a:xfrm>
        </p:spPr>
        <p:txBody>
          <a:bodyPr>
            <a:normAutofit fontScale="90000"/>
          </a:bodyPr>
          <a:lstStyle/>
          <a:p>
            <a:r>
              <a:rPr lang="en-US" sz="4300" dirty="0"/>
              <a:t>Results support the recent approval of nivolumab for previously treated </a:t>
            </a:r>
            <a:r>
              <a:rPr lang="en-US" sz="4300" dirty="0" err="1"/>
              <a:t>aRCC</a:t>
            </a:r>
            <a:r>
              <a:rPr lang="en-US" sz="4300" dirty="0"/>
              <a:t> patients in Japan</a:t>
            </a:r>
          </a:p>
        </p:txBody>
      </p:sp>
      <p:sp>
        <p:nvSpPr>
          <p:cNvPr id="3" name="Content Placeholder 2">
            <a:extLst>
              <a:ext uri="{FF2B5EF4-FFF2-40B4-BE49-F238E27FC236}">
                <a16:creationId xmlns:a16="http://schemas.microsoft.com/office/drawing/2014/main" id="{0569F8D1-0BF6-418A-BA07-3D458ACA174C}"/>
              </a:ext>
            </a:extLst>
          </p:cNvPr>
          <p:cNvSpPr>
            <a:spLocks noGrp="1"/>
          </p:cNvSpPr>
          <p:nvPr>
            <p:ph idx="1"/>
          </p:nvPr>
        </p:nvSpPr>
        <p:spPr>
          <a:xfrm>
            <a:off x="3448051" y="1838325"/>
            <a:ext cx="7905749" cy="2400299"/>
          </a:xfrm>
        </p:spPr>
        <p:txBody>
          <a:bodyPr>
            <a:normAutofit lnSpcReduction="10000"/>
          </a:bodyPr>
          <a:lstStyle/>
          <a:p>
            <a:pPr marL="0" indent="0">
              <a:buNone/>
            </a:pPr>
            <a:r>
              <a:rPr lang="en-US" dirty="0"/>
              <a:t>Higher OS with nivolumab in Japanese versus global population </a:t>
            </a:r>
          </a:p>
          <a:p>
            <a:pPr marL="0" indent="0">
              <a:buNone/>
            </a:pPr>
            <a:endParaRPr lang="en-US" dirty="0"/>
          </a:p>
          <a:p>
            <a:pPr marL="0" indent="0">
              <a:buNone/>
            </a:pPr>
            <a:r>
              <a:rPr lang="en-US" dirty="0"/>
              <a:t>Similar OS between nivolumab and </a:t>
            </a:r>
            <a:r>
              <a:rPr lang="en-US" dirty="0" err="1"/>
              <a:t>everolimus</a:t>
            </a:r>
            <a:r>
              <a:rPr lang="en-US" dirty="0"/>
              <a:t> in Japanese population</a:t>
            </a:r>
          </a:p>
          <a:p>
            <a:pPr marL="457200" lvl="1" indent="0">
              <a:buNone/>
            </a:pPr>
            <a:endParaRPr lang="en-US" sz="2800" dirty="0"/>
          </a:p>
        </p:txBody>
      </p:sp>
      <p:sp>
        <p:nvSpPr>
          <p:cNvPr id="4" name="Content Placeholder 3">
            <a:extLst>
              <a:ext uri="{FF2B5EF4-FFF2-40B4-BE49-F238E27FC236}">
                <a16:creationId xmlns:a16="http://schemas.microsoft.com/office/drawing/2014/main" id="{5B31BE89-DC92-4905-9F6B-351C513AA955}"/>
              </a:ext>
            </a:extLst>
          </p:cNvPr>
          <p:cNvSpPr>
            <a:spLocks noGrp="1"/>
          </p:cNvSpPr>
          <p:nvPr>
            <p:ph sz="quarter" idx="10"/>
          </p:nvPr>
        </p:nvSpPr>
        <p:spPr/>
        <p:txBody>
          <a:bodyPr/>
          <a:lstStyle/>
          <a:p>
            <a:r>
              <a:rPr lang="en-US" dirty="0">
                <a:cs typeface="Arial" panose="020B0604020202020204" pitchFamily="34" charset="0"/>
              </a:rPr>
              <a:t>Tomita Y, et al.</a:t>
            </a:r>
            <a:r>
              <a:rPr lang="en-US" b="0" i="1" dirty="0">
                <a:solidFill>
                  <a:srgbClr val="4D5156"/>
                </a:solidFill>
                <a:effectLst/>
                <a:cs typeface="Arial" panose="020B0604020202020204" pitchFamily="34" charset="0"/>
              </a:rPr>
              <a:t> </a:t>
            </a:r>
            <a:r>
              <a:rPr lang="en-US" b="0" i="1" dirty="0" err="1">
                <a:solidFill>
                  <a:srgbClr val="4D5156"/>
                </a:solidFill>
                <a:effectLst/>
                <a:cs typeface="Arial" panose="020B0604020202020204" pitchFamily="34" charset="0"/>
              </a:rPr>
              <a:t>Jpn</a:t>
            </a:r>
            <a:r>
              <a:rPr lang="en-US" b="0" i="1" dirty="0">
                <a:solidFill>
                  <a:srgbClr val="4D5156"/>
                </a:solidFill>
                <a:effectLst/>
                <a:cs typeface="Arial" panose="020B0604020202020204" pitchFamily="34" charset="0"/>
              </a:rPr>
              <a:t> J Clin Oncol</a:t>
            </a:r>
            <a:r>
              <a:rPr lang="en-US" b="0" i="0" dirty="0">
                <a:solidFill>
                  <a:srgbClr val="4D5156"/>
                </a:solidFill>
                <a:effectLst/>
                <a:cs typeface="Arial" panose="020B0604020202020204" pitchFamily="34" charset="0"/>
              </a:rPr>
              <a:t>. </a:t>
            </a:r>
            <a:r>
              <a:rPr lang="en-US" dirty="0">
                <a:cs typeface="Arial" panose="020B0604020202020204" pitchFamily="34" charset="0"/>
              </a:rPr>
              <a:t>2017, 47(7) 639–646</a:t>
            </a:r>
          </a:p>
        </p:txBody>
      </p:sp>
      <p:sp>
        <p:nvSpPr>
          <p:cNvPr id="7" name="Oval 6">
            <a:extLst>
              <a:ext uri="{FF2B5EF4-FFF2-40B4-BE49-F238E27FC236}">
                <a16:creationId xmlns:a16="http://schemas.microsoft.com/office/drawing/2014/main" id="{23DC6CA5-2B80-4713-95F9-42E97CB518C4}"/>
              </a:ext>
            </a:extLst>
          </p:cNvPr>
          <p:cNvSpPr/>
          <p:nvPr/>
        </p:nvSpPr>
        <p:spPr>
          <a:xfrm>
            <a:off x="838199" y="1836738"/>
            <a:ext cx="2019301" cy="181070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B908277A-37E9-4A11-90A6-3698A1458D23}"/>
              </a:ext>
            </a:extLst>
          </p:cNvPr>
          <p:cNvSpPr txBox="1"/>
          <p:nvPr/>
        </p:nvSpPr>
        <p:spPr>
          <a:xfrm>
            <a:off x="3507583" y="4409116"/>
            <a:ext cx="7767637" cy="2159566"/>
          </a:xfrm>
          <a:prstGeom prst="rect">
            <a:avLst/>
          </a:prstGeom>
          <a:noFill/>
        </p:spPr>
        <p:txBody>
          <a:bodyPr wrap="square" rtlCol="0">
            <a:spAutoFit/>
          </a:bodyPr>
          <a:lstStyle/>
          <a:p>
            <a:pPr>
              <a:lnSpc>
                <a:spcPct val="90000"/>
              </a:lnSpc>
              <a:spcBef>
                <a:spcPts val="500"/>
              </a:spcBef>
              <a:defRPr/>
            </a:pPr>
            <a:r>
              <a:rPr lang="en-US" sz="3000" dirty="0">
                <a:solidFill>
                  <a:srgbClr val="37748C"/>
                </a:solidFill>
                <a:latin typeface="Arial" panose="020B0604020202020204" pitchFamily="34" charset="0"/>
                <a:cs typeface="Arial" panose="020B0604020202020204" pitchFamily="34" charset="0"/>
              </a:rPr>
              <a:t>H</a:t>
            </a:r>
            <a:r>
              <a:rPr kumimoji="0" lang="en-US" sz="3000" b="0" i="0" u="none" strike="noStrike" kern="1200" cap="none" spc="0" normalizeH="0" baseline="0" noProof="0" dirty="0" err="1">
                <a:ln>
                  <a:noFill/>
                </a:ln>
                <a:solidFill>
                  <a:srgbClr val="37748C"/>
                </a:solidFill>
                <a:effectLst/>
                <a:uLnTx/>
                <a:uFillTx/>
                <a:latin typeface="Arial" panose="020B0604020202020204" pitchFamily="34" charset="0"/>
                <a:cs typeface="Arial" panose="020B0604020202020204" pitchFamily="34" charset="0"/>
              </a:rPr>
              <a:t>igher</a:t>
            </a:r>
            <a:r>
              <a:rPr kumimoji="0" lang="en-US" sz="3000" b="0" i="0" u="none" strike="noStrike" kern="1200" cap="none" spc="0" normalizeH="0" baseline="0" noProof="0" dirty="0">
                <a:ln>
                  <a:noFill/>
                </a:ln>
                <a:solidFill>
                  <a:srgbClr val="37748C"/>
                </a:solidFill>
                <a:effectLst/>
                <a:uLnTx/>
                <a:uFillTx/>
                <a:latin typeface="Arial" panose="020B0604020202020204" pitchFamily="34" charset="0"/>
                <a:cs typeface="Arial" panose="020B0604020202020204" pitchFamily="34" charset="0"/>
              </a:rPr>
              <a:t> ORR with nivolumab in Japanese versus global population </a:t>
            </a:r>
          </a:p>
          <a:p>
            <a:pPr>
              <a:lnSpc>
                <a:spcPct val="90000"/>
              </a:lnSpc>
              <a:spcBef>
                <a:spcPts val="500"/>
              </a:spcBef>
              <a:defRPr/>
            </a:pPr>
            <a:endParaRPr kumimoji="0" lang="en-US" sz="3000" b="0" i="0" u="none" strike="noStrike" kern="1200" cap="none" spc="0" normalizeH="0" baseline="0" noProof="0" dirty="0">
              <a:ln>
                <a:noFill/>
              </a:ln>
              <a:solidFill>
                <a:srgbClr val="37748C"/>
              </a:solidFill>
              <a:effectLst/>
              <a:uLnTx/>
              <a:uFillTx/>
              <a:latin typeface="Arial" panose="020B0604020202020204" pitchFamily="34" charset="0"/>
              <a:cs typeface="Arial" panose="020B0604020202020204" pitchFamily="34" charset="0"/>
            </a:endParaRPr>
          </a:p>
          <a:p>
            <a:pPr>
              <a:lnSpc>
                <a:spcPct val="90000"/>
              </a:lnSpc>
              <a:spcBef>
                <a:spcPts val="500"/>
              </a:spcBef>
              <a:defRPr/>
            </a:pPr>
            <a:r>
              <a:rPr lang="en-US" sz="3000" dirty="0">
                <a:solidFill>
                  <a:srgbClr val="37748C"/>
                </a:solidFill>
                <a:latin typeface="Arial" panose="020B0604020202020204" pitchFamily="34" charset="0"/>
                <a:cs typeface="Arial" panose="020B0604020202020204" pitchFamily="34" charset="0"/>
              </a:rPr>
              <a:t>H</a:t>
            </a:r>
            <a:r>
              <a:rPr kumimoji="0" lang="en-US" sz="3000" b="0" i="0" u="none" strike="noStrike" kern="1200" cap="none" spc="0" normalizeH="0" baseline="0" noProof="0" dirty="0" err="1">
                <a:ln>
                  <a:noFill/>
                </a:ln>
                <a:solidFill>
                  <a:srgbClr val="37748C"/>
                </a:solidFill>
                <a:effectLst/>
                <a:uLnTx/>
                <a:uFillTx/>
                <a:latin typeface="Arial" panose="020B0604020202020204" pitchFamily="34" charset="0"/>
                <a:cs typeface="Arial" panose="020B0604020202020204" pitchFamily="34" charset="0"/>
              </a:rPr>
              <a:t>igher</a:t>
            </a:r>
            <a:r>
              <a:rPr kumimoji="0" lang="en-US" sz="3000" b="0" i="0" u="none" strike="noStrike" kern="1200" cap="none" spc="0" normalizeH="0" baseline="0" noProof="0" dirty="0">
                <a:ln>
                  <a:noFill/>
                </a:ln>
                <a:solidFill>
                  <a:srgbClr val="37748C"/>
                </a:solidFill>
                <a:effectLst/>
                <a:uLnTx/>
                <a:uFillTx/>
                <a:latin typeface="Arial" panose="020B0604020202020204" pitchFamily="34" charset="0"/>
                <a:cs typeface="Arial" panose="020B0604020202020204" pitchFamily="34" charset="0"/>
              </a:rPr>
              <a:t> ORR than with </a:t>
            </a:r>
            <a:r>
              <a:rPr kumimoji="0" lang="en-US" sz="3000" b="0" i="0" u="none" strike="noStrike" kern="1200" cap="none" spc="0" normalizeH="0" baseline="0" noProof="0" dirty="0" err="1">
                <a:ln>
                  <a:noFill/>
                </a:ln>
                <a:solidFill>
                  <a:srgbClr val="37748C"/>
                </a:solidFill>
                <a:effectLst/>
                <a:uLnTx/>
                <a:uFillTx/>
                <a:latin typeface="Arial" panose="020B0604020202020204" pitchFamily="34" charset="0"/>
                <a:cs typeface="Arial" panose="020B0604020202020204" pitchFamily="34" charset="0"/>
              </a:rPr>
              <a:t>everolimus</a:t>
            </a:r>
            <a:endParaRPr kumimoji="0" lang="en-US" sz="3000" b="0" i="0" u="none" strike="noStrike" kern="1200" cap="none" spc="0" normalizeH="0" baseline="0" noProof="0" dirty="0">
              <a:ln>
                <a:noFill/>
              </a:ln>
              <a:solidFill>
                <a:srgbClr val="37748C"/>
              </a:solidFill>
              <a:effectLst/>
              <a:uLnTx/>
              <a:uFillTx/>
              <a:latin typeface="Arial" panose="020B0604020202020204" pitchFamily="34" charset="0"/>
              <a:cs typeface="Arial" panose="020B0604020202020204" pitchFamily="34" charset="0"/>
            </a:endParaRPr>
          </a:p>
          <a:p>
            <a:endParaRPr lang="en-US" dirty="0"/>
          </a:p>
        </p:txBody>
      </p:sp>
      <p:sp>
        <p:nvSpPr>
          <p:cNvPr id="9" name="TextBox 8">
            <a:extLst>
              <a:ext uri="{FF2B5EF4-FFF2-40B4-BE49-F238E27FC236}">
                <a16:creationId xmlns:a16="http://schemas.microsoft.com/office/drawing/2014/main" id="{C2AF144D-2BD5-4B32-9039-4AE0C54DAA38}"/>
              </a:ext>
            </a:extLst>
          </p:cNvPr>
          <p:cNvSpPr txBox="1"/>
          <p:nvPr/>
        </p:nvSpPr>
        <p:spPr>
          <a:xfrm>
            <a:off x="1257300" y="2326594"/>
            <a:ext cx="1171575" cy="830997"/>
          </a:xfrm>
          <a:prstGeom prst="rect">
            <a:avLst/>
          </a:prstGeom>
          <a:noFill/>
        </p:spPr>
        <p:txBody>
          <a:bodyPr wrap="square" rtlCol="0" anchor="ctr">
            <a:spAutoFit/>
          </a:bodyPr>
          <a:lstStyle/>
          <a:p>
            <a:pPr algn="ctr"/>
            <a:r>
              <a:rPr lang="en-US" sz="2400" b="1" dirty="0">
                <a:solidFill>
                  <a:schemeClr val="tx2"/>
                </a:solidFill>
              </a:rPr>
              <a:t>Overall </a:t>
            </a:r>
          </a:p>
          <a:p>
            <a:pPr algn="ctr"/>
            <a:r>
              <a:rPr lang="en-US" sz="2400" b="1" dirty="0">
                <a:solidFill>
                  <a:schemeClr val="tx2"/>
                </a:solidFill>
              </a:rPr>
              <a:t>survival</a:t>
            </a:r>
          </a:p>
        </p:txBody>
      </p:sp>
      <p:cxnSp>
        <p:nvCxnSpPr>
          <p:cNvPr id="11" name="Straight Arrow Connector 10">
            <a:extLst>
              <a:ext uri="{FF2B5EF4-FFF2-40B4-BE49-F238E27FC236}">
                <a16:creationId xmlns:a16="http://schemas.microsoft.com/office/drawing/2014/main" id="{FE9DF3E9-3C30-45A7-9B9B-4EEF85177D03}"/>
              </a:ext>
            </a:extLst>
          </p:cNvPr>
          <p:cNvCxnSpPr/>
          <p:nvPr/>
        </p:nvCxnSpPr>
        <p:spPr>
          <a:xfrm flipV="1">
            <a:off x="2800352" y="2090738"/>
            <a:ext cx="676275" cy="352425"/>
          </a:xfrm>
          <a:prstGeom prst="straightConnector1">
            <a:avLst/>
          </a:prstGeom>
          <a:ln w="381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C4D3C264-B3AE-417B-9943-BD6782E206D3}"/>
              </a:ext>
            </a:extLst>
          </p:cNvPr>
          <p:cNvCxnSpPr>
            <a:cxnSpLocks/>
          </p:cNvCxnSpPr>
          <p:nvPr/>
        </p:nvCxnSpPr>
        <p:spPr>
          <a:xfrm>
            <a:off x="2814638" y="2989264"/>
            <a:ext cx="676275" cy="352425"/>
          </a:xfrm>
          <a:prstGeom prst="straightConnector1">
            <a:avLst/>
          </a:prstGeom>
          <a:ln w="38100">
            <a:tailEnd type="triangle"/>
          </a:ln>
        </p:spPr>
        <p:style>
          <a:lnRef idx="3">
            <a:schemeClr val="accent3"/>
          </a:lnRef>
          <a:fillRef idx="0">
            <a:schemeClr val="accent3"/>
          </a:fillRef>
          <a:effectRef idx="2">
            <a:schemeClr val="accent3"/>
          </a:effectRef>
          <a:fontRef idx="minor">
            <a:schemeClr val="tx1"/>
          </a:fontRef>
        </p:style>
      </p:cxnSp>
      <p:sp>
        <p:nvSpPr>
          <p:cNvPr id="16" name="Oval 15">
            <a:extLst>
              <a:ext uri="{FF2B5EF4-FFF2-40B4-BE49-F238E27FC236}">
                <a16:creationId xmlns:a16="http://schemas.microsoft.com/office/drawing/2014/main" id="{782D0D8B-AFCC-4075-8683-005E008B2088}"/>
              </a:ext>
            </a:extLst>
          </p:cNvPr>
          <p:cNvSpPr/>
          <p:nvPr/>
        </p:nvSpPr>
        <p:spPr>
          <a:xfrm>
            <a:off x="838199" y="4376313"/>
            <a:ext cx="2019301" cy="181070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B7F22321-54B2-4EFB-84FF-EC32F9A42DC2}"/>
              </a:ext>
            </a:extLst>
          </p:cNvPr>
          <p:cNvSpPr txBox="1"/>
          <p:nvPr/>
        </p:nvSpPr>
        <p:spPr>
          <a:xfrm>
            <a:off x="1009650" y="4681503"/>
            <a:ext cx="1666874" cy="1200329"/>
          </a:xfrm>
          <a:prstGeom prst="rect">
            <a:avLst/>
          </a:prstGeom>
          <a:noFill/>
        </p:spPr>
        <p:txBody>
          <a:bodyPr wrap="square" rtlCol="0" anchor="ctr">
            <a:spAutoFit/>
          </a:bodyPr>
          <a:lstStyle/>
          <a:p>
            <a:pPr algn="ctr"/>
            <a:r>
              <a:rPr lang="en-US" sz="2400" b="1" dirty="0">
                <a:solidFill>
                  <a:schemeClr val="tx2"/>
                </a:solidFill>
              </a:rPr>
              <a:t>Objective</a:t>
            </a:r>
          </a:p>
          <a:p>
            <a:pPr algn="ctr"/>
            <a:r>
              <a:rPr lang="en-US" sz="2400" b="1" dirty="0">
                <a:solidFill>
                  <a:schemeClr val="tx2"/>
                </a:solidFill>
              </a:rPr>
              <a:t>Response </a:t>
            </a:r>
          </a:p>
          <a:p>
            <a:pPr algn="ctr"/>
            <a:r>
              <a:rPr lang="en-US" sz="2400" b="1" dirty="0">
                <a:solidFill>
                  <a:schemeClr val="tx2"/>
                </a:solidFill>
              </a:rPr>
              <a:t>Rate</a:t>
            </a:r>
          </a:p>
        </p:txBody>
      </p:sp>
      <p:cxnSp>
        <p:nvCxnSpPr>
          <p:cNvPr id="19" name="Straight Arrow Connector 18">
            <a:extLst>
              <a:ext uri="{FF2B5EF4-FFF2-40B4-BE49-F238E27FC236}">
                <a16:creationId xmlns:a16="http://schemas.microsoft.com/office/drawing/2014/main" id="{69819507-FBE7-45A6-8823-F3780F1CD4F4}"/>
              </a:ext>
            </a:extLst>
          </p:cNvPr>
          <p:cNvCxnSpPr/>
          <p:nvPr/>
        </p:nvCxnSpPr>
        <p:spPr>
          <a:xfrm flipV="1">
            <a:off x="2817022" y="4696783"/>
            <a:ext cx="676275" cy="352425"/>
          </a:xfrm>
          <a:prstGeom prst="straightConnector1">
            <a:avLst/>
          </a:prstGeom>
          <a:ln w="381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74ACC440-0DE5-4F66-8476-493A4A753384}"/>
              </a:ext>
            </a:extLst>
          </p:cNvPr>
          <p:cNvCxnSpPr>
            <a:cxnSpLocks/>
          </p:cNvCxnSpPr>
          <p:nvPr/>
        </p:nvCxnSpPr>
        <p:spPr>
          <a:xfrm>
            <a:off x="2831308" y="5595309"/>
            <a:ext cx="676275" cy="352425"/>
          </a:xfrm>
          <a:prstGeom prst="straightConnector1">
            <a:avLst/>
          </a:prstGeom>
          <a:ln w="38100">
            <a:tailEnd type="triangle"/>
          </a:ln>
        </p:spPr>
        <p:style>
          <a:lnRef idx="3">
            <a:schemeClr val="accent3"/>
          </a:lnRef>
          <a:fillRef idx="0">
            <a:schemeClr val="accent3"/>
          </a:fillRef>
          <a:effectRef idx="2">
            <a:schemeClr val="accent3"/>
          </a:effectRef>
          <a:fontRef idx="minor">
            <a:schemeClr val="tx1"/>
          </a:fontRef>
        </p:style>
      </p:cxnSp>
      <p:sp>
        <p:nvSpPr>
          <p:cNvPr id="23" name="Rectangle 22">
            <a:extLst>
              <a:ext uri="{FF2B5EF4-FFF2-40B4-BE49-F238E27FC236}">
                <a16:creationId xmlns:a16="http://schemas.microsoft.com/office/drawing/2014/main" id="{7E6EF6CF-E531-4AC5-A7B7-8CF5CC959480}"/>
              </a:ext>
            </a:extLst>
          </p:cNvPr>
          <p:cNvSpPr/>
          <p:nvPr/>
        </p:nvSpPr>
        <p:spPr>
          <a:xfrm>
            <a:off x="571500" y="1600200"/>
            <a:ext cx="10363200" cy="2623144"/>
          </a:xfrm>
          <a:prstGeom prst="rect">
            <a:avLst/>
          </a:prstGeom>
          <a:solidFill>
            <a:srgbClr val="F2F2F2">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798627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ED776-4E75-4491-B2AD-3DEA74F1D6B9}"/>
              </a:ext>
            </a:extLst>
          </p:cNvPr>
          <p:cNvSpPr>
            <a:spLocks noGrp="1"/>
          </p:cNvSpPr>
          <p:nvPr>
            <p:ph type="title"/>
          </p:nvPr>
        </p:nvSpPr>
        <p:spPr>
          <a:xfrm>
            <a:off x="838200" y="174625"/>
            <a:ext cx="10515600" cy="1325563"/>
          </a:xfrm>
        </p:spPr>
        <p:txBody>
          <a:bodyPr>
            <a:normAutofit fontScale="90000"/>
          </a:bodyPr>
          <a:lstStyle/>
          <a:p>
            <a:r>
              <a:rPr lang="en-US" sz="4300" dirty="0"/>
              <a:t>Results support the recent approval of nivolumab for previously treated </a:t>
            </a:r>
            <a:r>
              <a:rPr lang="en-US" sz="4300" dirty="0" err="1"/>
              <a:t>aRCC</a:t>
            </a:r>
            <a:r>
              <a:rPr lang="en-US" sz="4300" dirty="0"/>
              <a:t> patients in Japan</a:t>
            </a:r>
          </a:p>
        </p:txBody>
      </p:sp>
      <p:sp>
        <p:nvSpPr>
          <p:cNvPr id="3" name="Content Placeholder 2">
            <a:extLst>
              <a:ext uri="{FF2B5EF4-FFF2-40B4-BE49-F238E27FC236}">
                <a16:creationId xmlns:a16="http://schemas.microsoft.com/office/drawing/2014/main" id="{0569F8D1-0BF6-418A-BA07-3D458ACA174C}"/>
              </a:ext>
            </a:extLst>
          </p:cNvPr>
          <p:cNvSpPr>
            <a:spLocks noGrp="1"/>
          </p:cNvSpPr>
          <p:nvPr>
            <p:ph idx="1"/>
          </p:nvPr>
        </p:nvSpPr>
        <p:spPr>
          <a:xfrm>
            <a:off x="3448051" y="1838325"/>
            <a:ext cx="7905749" cy="2400299"/>
          </a:xfrm>
        </p:spPr>
        <p:txBody>
          <a:bodyPr>
            <a:normAutofit lnSpcReduction="10000"/>
          </a:bodyPr>
          <a:lstStyle/>
          <a:p>
            <a:pPr marL="0" indent="0">
              <a:buNone/>
            </a:pPr>
            <a:r>
              <a:rPr lang="en-US" dirty="0"/>
              <a:t>Higher OS with nivolumab in Japanese versus global population </a:t>
            </a:r>
          </a:p>
          <a:p>
            <a:pPr marL="0" indent="0">
              <a:buNone/>
            </a:pPr>
            <a:endParaRPr lang="en-US" dirty="0"/>
          </a:p>
          <a:p>
            <a:pPr marL="0" indent="0">
              <a:buNone/>
            </a:pPr>
            <a:r>
              <a:rPr lang="en-US" dirty="0"/>
              <a:t>Similar OS between nivolumab and </a:t>
            </a:r>
            <a:r>
              <a:rPr lang="en-US" dirty="0" err="1"/>
              <a:t>everolimus</a:t>
            </a:r>
            <a:r>
              <a:rPr lang="en-US" dirty="0"/>
              <a:t> in Japanese population</a:t>
            </a:r>
          </a:p>
          <a:p>
            <a:pPr marL="457200" lvl="1" indent="0">
              <a:buNone/>
            </a:pPr>
            <a:endParaRPr lang="en-US" sz="2800" dirty="0"/>
          </a:p>
        </p:txBody>
      </p:sp>
      <p:sp>
        <p:nvSpPr>
          <p:cNvPr id="4" name="Content Placeholder 3">
            <a:extLst>
              <a:ext uri="{FF2B5EF4-FFF2-40B4-BE49-F238E27FC236}">
                <a16:creationId xmlns:a16="http://schemas.microsoft.com/office/drawing/2014/main" id="{5B31BE89-DC92-4905-9F6B-351C513AA955}"/>
              </a:ext>
            </a:extLst>
          </p:cNvPr>
          <p:cNvSpPr>
            <a:spLocks noGrp="1"/>
          </p:cNvSpPr>
          <p:nvPr>
            <p:ph sz="quarter" idx="10"/>
          </p:nvPr>
        </p:nvSpPr>
        <p:spPr/>
        <p:txBody>
          <a:bodyPr/>
          <a:lstStyle/>
          <a:p>
            <a:r>
              <a:rPr lang="en-US" dirty="0">
                <a:cs typeface="Arial" panose="020B0604020202020204" pitchFamily="34" charset="0"/>
              </a:rPr>
              <a:t>Tomita Y, et al.</a:t>
            </a:r>
            <a:r>
              <a:rPr lang="en-US" b="0" i="1" dirty="0">
                <a:solidFill>
                  <a:srgbClr val="4D5156"/>
                </a:solidFill>
                <a:effectLst/>
                <a:cs typeface="Arial" panose="020B0604020202020204" pitchFamily="34" charset="0"/>
              </a:rPr>
              <a:t> </a:t>
            </a:r>
            <a:r>
              <a:rPr lang="en-US" b="0" i="1" dirty="0" err="1">
                <a:solidFill>
                  <a:srgbClr val="4D5156"/>
                </a:solidFill>
                <a:effectLst/>
                <a:cs typeface="Arial" panose="020B0604020202020204" pitchFamily="34" charset="0"/>
              </a:rPr>
              <a:t>Jpn</a:t>
            </a:r>
            <a:r>
              <a:rPr lang="en-US" b="0" i="1" dirty="0">
                <a:solidFill>
                  <a:srgbClr val="4D5156"/>
                </a:solidFill>
                <a:effectLst/>
                <a:cs typeface="Arial" panose="020B0604020202020204" pitchFamily="34" charset="0"/>
              </a:rPr>
              <a:t> J Clin Oncol</a:t>
            </a:r>
            <a:r>
              <a:rPr lang="en-US" b="0" i="0" dirty="0">
                <a:solidFill>
                  <a:srgbClr val="4D5156"/>
                </a:solidFill>
                <a:effectLst/>
                <a:cs typeface="Arial" panose="020B0604020202020204" pitchFamily="34" charset="0"/>
              </a:rPr>
              <a:t>. </a:t>
            </a:r>
            <a:r>
              <a:rPr lang="en-US" dirty="0">
                <a:cs typeface="Arial" panose="020B0604020202020204" pitchFamily="34" charset="0"/>
              </a:rPr>
              <a:t>2017, 47(7) 639–646</a:t>
            </a:r>
          </a:p>
        </p:txBody>
      </p:sp>
      <p:sp>
        <p:nvSpPr>
          <p:cNvPr id="7" name="Oval 6">
            <a:extLst>
              <a:ext uri="{FF2B5EF4-FFF2-40B4-BE49-F238E27FC236}">
                <a16:creationId xmlns:a16="http://schemas.microsoft.com/office/drawing/2014/main" id="{23DC6CA5-2B80-4713-95F9-42E97CB518C4}"/>
              </a:ext>
            </a:extLst>
          </p:cNvPr>
          <p:cNvSpPr/>
          <p:nvPr/>
        </p:nvSpPr>
        <p:spPr>
          <a:xfrm>
            <a:off x="838199" y="1836738"/>
            <a:ext cx="2019301" cy="181070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B908277A-37E9-4A11-90A6-3698A1458D23}"/>
              </a:ext>
            </a:extLst>
          </p:cNvPr>
          <p:cNvSpPr txBox="1"/>
          <p:nvPr/>
        </p:nvSpPr>
        <p:spPr>
          <a:xfrm>
            <a:off x="3507583" y="4409116"/>
            <a:ext cx="7767637" cy="2159566"/>
          </a:xfrm>
          <a:prstGeom prst="rect">
            <a:avLst/>
          </a:prstGeom>
          <a:noFill/>
        </p:spPr>
        <p:txBody>
          <a:bodyPr wrap="square" rtlCol="0">
            <a:spAutoFit/>
          </a:bodyPr>
          <a:lstStyle/>
          <a:p>
            <a:pPr>
              <a:lnSpc>
                <a:spcPct val="90000"/>
              </a:lnSpc>
              <a:spcBef>
                <a:spcPts val="500"/>
              </a:spcBef>
              <a:defRPr/>
            </a:pPr>
            <a:r>
              <a:rPr lang="en-US" sz="3000" dirty="0">
                <a:solidFill>
                  <a:srgbClr val="37748C"/>
                </a:solidFill>
                <a:latin typeface="Arial" panose="020B0604020202020204" pitchFamily="34" charset="0"/>
                <a:cs typeface="Arial" panose="020B0604020202020204" pitchFamily="34" charset="0"/>
              </a:rPr>
              <a:t>Higher </a:t>
            </a:r>
            <a:r>
              <a:rPr kumimoji="0" lang="en-US" sz="3000" b="0" i="0" u="none" strike="noStrike" kern="1200" cap="none" spc="0" normalizeH="0" baseline="0" noProof="0" dirty="0">
                <a:ln>
                  <a:noFill/>
                </a:ln>
                <a:solidFill>
                  <a:srgbClr val="37748C"/>
                </a:solidFill>
                <a:effectLst/>
                <a:uLnTx/>
                <a:uFillTx/>
                <a:latin typeface="Arial" panose="020B0604020202020204" pitchFamily="34" charset="0"/>
                <a:cs typeface="Arial" panose="020B0604020202020204" pitchFamily="34" charset="0"/>
              </a:rPr>
              <a:t>ORR with nivolumab in Japanese versus global population </a:t>
            </a:r>
          </a:p>
          <a:p>
            <a:pPr>
              <a:lnSpc>
                <a:spcPct val="90000"/>
              </a:lnSpc>
              <a:spcBef>
                <a:spcPts val="500"/>
              </a:spcBef>
              <a:defRPr/>
            </a:pPr>
            <a:endParaRPr kumimoji="0" lang="en-US" sz="3000" b="0" i="0" u="none" strike="noStrike" kern="1200" cap="none" spc="0" normalizeH="0" baseline="0" noProof="0" dirty="0">
              <a:ln>
                <a:noFill/>
              </a:ln>
              <a:solidFill>
                <a:srgbClr val="37748C"/>
              </a:solidFill>
              <a:effectLst/>
              <a:uLnTx/>
              <a:uFillTx/>
              <a:latin typeface="Arial" panose="020B0604020202020204" pitchFamily="34" charset="0"/>
              <a:cs typeface="Arial" panose="020B0604020202020204" pitchFamily="34" charset="0"/>
            </a:endParaRPr>
          </a:p>
          <a:p>
            <a:pPr>
              <a:lnSpc>
                <a:spcPct val="90000"/>
              </a:lnSpc>
              <a:spcBef>
                <a:spcPts val="500"/>
              </a:spcBef>
              <a:defRPr/>
            </a:pPr>
            <a:r>
              <a:rPr lang="en-US" sz="3000" dirty="0">
                <a:solidFill>
                  <a:srgbClr val="37748C"/>
                </a:solidFill>
                <a:latin typeface="Arial" panose="020B0604020202020204" pitchFamily="34" charset="0"/>
                <a:cs typeface="Arial" panose="020B0604020202020204" pitchFamily="34" charset="0"/>
              </a:rPr>
              <a:t>H</a:t>
            </a:r>
            <a:r>
              <a:rPr kumimoji="0" lang="en-US" sz="3000" b="0" i="0" u="none" strike="noStrike" kern="1200" cap="none" spc="0" normalizeH="0" baseline="0" noProof="0" dirty="0" err="1">
                <a:ln>
                  <a:noFill/>
                </a:ln>
                <a:solidFill>
                  <a:srgbClr val="37748C"/>
                </a:solidFill>
                <a:effectLst/>
                <a:uLnTx/>
                <a:uFillTx/>
                <a:latin typeface="Arial" panose="020B0604020202020204" pitchFamily="34" charset="0"/>
                <a:cs typeface="Arial" panose="020B0604020202020204" pitchFamily="34" charset="0"/>
              </a:rPr>
              <a:t>igher</a:t>
            </a:r>
            <a:r>
              <a:rPr kumimoji="0" lang="en-US" sz="3000" b="0" i="0" u="none" strike="noStrike" kern="1200" cap="none" spc="0" normalizeH="0" baseline="0" noProof="0" dirty="0">
                <a:ln>
                  <a:noFill/>
                </a:ln>
                <a:solidFill>
                  <a:srgbClr val="37748C"/>
                </a:solidFill>
                <a:effectLst/>
                <a:uLnTx/>
                <a:uFillTx/>
                <a:latin typeface="Arial" panose="020B0604020202020204" pitchFamily="34" charset="0"/>
                <a:cs typeface="Arial" panose="020B0604020202020204" pitchFamily="34" charset="0"/>
              </a:rPr>
              <a:t> ORR than with </a:t>
            </a:r>
            <a:r>
              <a:rPr kumimoji="0" lang="en-US" sz="3000" b="0" i="0" u="none" strike="noStrike" kern="1200" cap="none" spc="0" normalizeH="0" baseline="0" noProof="0" dirty="0" err="1">
                <a:ln>
                  <a:noFill/>
                </a:ln>
                <a:solidFill>
                  <a:srgbClr val="37748C"/>
                </a:solidFill>
                <a:effectLst/>
                <a:uLnTx/>
                <a:uFillTx/>
                <a:latin typeface="Arial" panose="020B0604020202020204" pitchFamily="34" charset="0"/>
                <a:cs typeface="Arial" panose="020B0604020202020204" pitchFamily="34" charset="0"/>
              </a:rPr>
              <a:t>everolimus</a:t>
            </a:r>
            <a:endParaRPr kumimoji="0" lang="en-US" sz="3000" b="0" i="0" u="none" strike="noStrike" kern="1200" cap="none" spc="0" normalizeH="0" baseline="0" noProof="0" dirty="0">
              <a:ln>
                <a:noFill/>
              </a:ln>
              <a:solidFill>
                <a:srgbClr val="37748C"/>
              </a:solidFill>
              <a:effectLst/>
              <a:uLnTx/>
              <a:uFillTx/>
              <a:latin typeface="Arial" panose="020B0604020202020204" pitchFamily="34" charset="0"/>
              <a:cs typeface="Arial" panose="020B0604020202020204" pitchFamily="34" charset="0"/>
            </a:endParaRPr>
          </a:p>
          <a:p>
            <a:endParaRPr lang="en-US" dirty="0"/>
          </a:p>
        </p:txBody>
      </p:sp>
      <p:sp>
        <p:nvSpPr>
          <p:cNvPr id="9" name="TextBox 8">
            <a:extLst>
              <a:ext uri="{FF2B5EF4-FFF2-40B4-BE49-F238E27FC236}">
                <a16:creationId xmlns:a16="http://schemas.microsoft.com/office/drawing/2014/main" id="{C2AF144D-2BD5-4B32-9039-4AE0C54DAA38}"/>
              </a:ext>
            </a:extLst>
          </p:cNvPr>
          <p:cNvSpPr txBox="1"/>
          <p:nvPr/>
        </p:nvSpPr>
        <p:spPr>
          <a:xfrm>
            <a:off x="1257300" y="2326594"/>
            <a:ext cx="1171575" cy="830997"/>
          </a:xfrm>
          <a:prstGeom prst="rect">
            <a:avLst/>
          </a:prstGeom>
          <a:noFill/>
        </p:spPr>
        <p:txBody>
          <a:bodyPr wrap="square" rtlCol="0" anchor="ctr">
            <a:spAutoFit/>
          </a:bodyPr>
          <a:lstStyle/>
          <a:p>
            <a:pPr algn="ctr"/>
            <a:r>
              <a:rPr lang="en-US" sz="2400" b="1" dirty="0">
                <a:solidFill>
                  <a:schemeClr val="tx2"/>
                </a:solidFill>
              </a:rPr>
              <a:t>Overall </a:t>
            </a:r>
          </a:p>
          <a:p>
            <a:pPr algn="ctr"/>
            <a:r>
              <a:rPr lang="en-US" sz="2400" b="1" dirty="0">
                <a:solidFill>
                  <a:schemeClr val="tx2"/>
                </a:solidFill>
              </a:rPr>
              <a:t>survival</a:t>
            </a:r>
          </a:p>
        </p:txBody>
      </p:sp>
      <p:cxnSp>
        <p:nvCxnSpPr>
          <p:cNvPr id="11" name="Straight Arrow Connector 10">
            <a:extLst>
              <a:ext uri="{FF2B5EF4-FFF2-40B4-BE49-F238E27FC236}">
                <a16:creationId xmlns:a16="http://schemas.microsoft.com/office/drawing/2014/main" id="{FE9DF3E9-3C30-45A7-9B9B-4EEF85177D03}"/>
              </a:ext>
            </a:extLst>
          </p:cNvPr>
          <p:cNvCxnSpPr/>
          <p:nvPr/>
        </p:nvCxnSpPr>
        <p:spPr>
          <a:xfrm flipV="1">
            <a:off x="2800352" y="2090738"/>
            <a:ext cx="676275" cy="352425"/>
          </a:xfrm>
          <a:prstGeom prst="straightConnector1">
            <a:avLst/>
          </a:prstGeom>
          <a:ln w="381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C4D3C264-B3AE-417B-9943-BD6782E206D3}"/>
              </a:ext>
            </a:extLst>
          </p:cNvPr>
          <p:cNvCxnSpPr>
            <a:cxnSpLocks/>
          </p:cNvCxnSpPr>
          <p:nvPr/>
        </p:nvCxnSpPr>
        <p:spPr>
          <a:xfrm>
            <a:off x="2814638" y="2989264"/>
            <a:ext cx="676275" cy="352425"/>
          </a:xfrm>
          <a:prstGeom prst="straightConnector1">
            <a:avLst/>
          </a:prstGeom>
          <a:ln w="38100">
            <a:tailEnd type="triangle"/>
          </a:ln>
        </p:spPr>
        <p:style>
          <a:lnRef idx="3">
            <a:schemeClr val="accent3"/>
          </a:lnRef>
          <a:fillRef idx="0">
            <a:schemeClr val="accent3"/>
          </a:fillRef>
          <a:effectRef idx="2">
            <a:schemeClr val="accent3"/>
          </a:effectRef>
          <a:fontRef idx="minor">
            <a:schemeClr val="tx1"/>
          </a:fontRef>
        </p:style>
      </p:cxnSp>
      <p:sp>
        <p:nvSpPr>
          <p:cNvPr id="16" name="Oval 15">
            <a:extLst>
              <a:ext uri="{FF2B5EF4-FFF2-40B4-BE49-F238E27FC236}">
                <a16:creationId xmlns:a16="http://schemas.microsoft.com/office/drawing/2014/main" id="{782D0D8B-AFCC-4075-8683-005E008B2088}"/>
              </a:ext>
            </a:extLst>
          </p:cNvPr>
          <p:cNvSpPr/>
          <p:nvPr/>
        </p:nvSpPr>
        <p:spPr>
          <a:xfrm>
            <a:off x="838199" y="4376313"/>
            <a:ext cx="2019301" cy="181070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B7F22321-54B2-4EFB-84FF-EC32F9A42DC2}"/>
              </a:ext>
            </a:extLst>
          </p:cNvPr>
          <p:cNvSpPr txBox="1"/>
          <p:nvPr/>
        </p:nvSpPr>
        <p:spPr>
          <a:xfrm>
            <a:off x="1009650" y="4681503"/>
            <a:ext cx="1666874" cy="1200329"/>
          </a:xfrm>
          <a:prstGeom prst="rect">
            <a:avLst/>
          </a:prstGeom>
          <a:noFill/>
        </p:spPr>
        <p:txBody>
          <a:bodyPr wrap="square" rtlCol="0" anchor="ctr">
            <a:spAutoFit/>
          </a:bodyPr>
          <a:lstStyle/>
          <a:p>
            <a:pPr algn="ctr"/>
            <a:r>
              <a:rPr lang="en-US" sz="2400" b="1" dirty="0">
                <a:solidFill>
                  <a:schemeClr val="tx2"/>
                </a:solidFill>
              </a:rPr>
              <a:t>Objective</a:t>
            </a:r>
          </a:p>
          <a:p>
            <a:pPr algn="ctr"/>
            <a:r>
              <a:rPr lang="en-US" sz="2400" b="1" dirty="0">
                <a:solidFill>
                  <a:schemeClr val="tx2"/>
                </a:solidFill>
              </a:rPr>
              <a:t>Response </a:t>
            </a:r>
          </a:p>
          <a:p>
            <a:pPr algn="ctr"/>
            <a:r>
              <a:rPr lang="en-US" sz="2400" b="1" dirty="0">
                <a:solidFill>
                  <a:schemeClr val="tx2"/>
                </a:solidFill>
              </a:rPr>
              <a:t>Rate</a:t>
            </a:r>
          </a:p>
        </p:txBody>
      </p:sp>
      <p:cxnSp>
        <p:nvCxnSpPr>
          <p:cNvPr id="19" name="Straight Arrow Connector 18">
            <a:extLst>
              <a:ext uri="{FF2B5EF4-FFF2-40B4-BE49-F238E27FC236}">
                <a16:creationId xmlns:a16="http://schemas.microsoft.com/office/drawing/2014/main" id="{69819507-FBE7-45A6-8823-F3780F1CD4F4}"/>
              </a:ext>
            </a:extLst>
          </p:cNvPr>
          <p:cNvCxnSpPr/>
          <p:nvPr/>
        </p:nvCxnSpPr>
        <p:spPr>
          <a:xfrm flipV="1">
            <a:off x="2817022" y="4696783"/>
            <a:ext cx="676275" cy="352425"/>
          </a:xfrm>
          <a:prstGeom prst="straightConnector1">
            <a:avLst/>
          </a:prstGeom>
          <a:ln w="381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74ACC440-0DE5-4F66-8476-493A4A753384}"/>
              </a:ext>
            </a:extLst>
          </p:cNvPr>
          <p:cNvCxnSpPr>
            <a:cxnSpLocks/>
          </p:cNvCxnSpPr>
          <p:nvPr/>
        </p:nvCxnSpPr>
        <p:spPr>
          <a:xfrm>
            <a:off x="2831308" y="5595309"/>
            <a:ext cx="676275" cy="352425"/>
          </a:xfrm>
          <a:prstGeom prst="straightConnector1">
            <a:avLst/>
          </a:prstGeom>
          <a:ln w="38100">
            <a:tailEnd type="triangle"/>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1880301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2D6B5-2598-44E9-88AC-D407AFA9761F}"/>
              </a:ext>
            </a:extLst>
          </p:cNvPr>
          <p:cNvSpPr>
            <a:spLocks noGrp="1"/>
          </p:cNvSpPr>
          <p:nvPr>
            <p:ph type="title"/>
          </p:nvPr>
        </p:nvSpPr>
        <p:spPr>
          <a:xfrm>
            <a:off x="838200" y="421111"/>
            <a:ext cx="10515600" cy="1325563"/>
          </a:xfrm>
        </p:spPr>
        <p:txBody>
          <a:bodyPr>
            <a:normAutofit fontScale="90000"/>
          </a:bodyPr>
          <a:lstStyle/>
          <a:p>
            <a:r>
              <a:rPr lang="en-US" dirty="0"/>
              <a:t>How does nivolumab compare with </a:t>
            </a:r>
            <a:r>
              <a:rPr lang="en-US" dirty="0" err="1"/>
              <a:t>everolimus</a:t>
            </a:r>
            <a:br>
              <a:rPr lang="en-US" dirty="0"/>
            </a:br>
            <a:r>
              <a:rPr lang="en-US" dirty="0"/>
              <a:t>in a subgroup analysis of Japanese patients enrolled in </a:t>
            </a:r>
            <a:r>
              <a:rPr lang="en-US" dirty="0" err="1"/>
              <a:t>CheckMate</a:t>
            </a:r>
            <a:r>
              <a:rPr lang="en-US" dirty="0"/>
              <a:t> 025?</a:t>
            </a:r>
          </a:p>
        </p:txBody>
      </p:sp>
      <p:sp>
        <p:nvSpPr>
          <p:cNvPr id="7" name="Oval 6">
            <a:extLst>
              <a:ext uri="{FF2B5EF4-FFF2-40B4-BE49-F238E27FC236}">
                <a16:creationId xmlns:a16="http://schemas.microsoft.com/office/drawing/2014/main" id="{EB5AFD02-90DC-4E3F-BBFD-65C259F7AF45}"/>
              </a:ext>
            </a:extLst>
          </p:cNvPr>
          <p:cNvSpPr/>
          <p:nvPr/>
        </p:nvSpPr>
        <p:spPr>
          <a:xfrm>
            <a:off x="838200" y="2742263"/>
            <a:ext cx="1402672" cy="1402672"/>
          </a:xfrm>
          <a:prstGeom prst="ellipse">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Globe">
            <a:extLst>
              <a:ext uri="{FF2B5EF4-FFF2-40B4-BE49-F238E27FC236}">
                <a16:creationId xmlns:a16="http://schemas.microsoft.com/office/drawing/2014/main" id="{A23470C7-096D-4242-AC2B-A1B085981BBD}"/>
              </a:ext>
            </a:extLst>
          </p:cNvPr>
          <p:cNvPicPr>
            <a:picLocks noGrp="1" noChangeAspect="1"/>
          </p:cNvPicPr>
          <p:nvPr>
            <p:ph idx="1"/>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06011" y="2986399"/>
            <a:ext cx="914400" cy="914400"/>
          </a:xfrm>
        </p:spPr>
      </p:pic>
      <p:cxnSp>
        <p:nvCxnSpPr>
          <p:cNvPr id="9" name="Straight Arrow Connector 8">
            <a:extLst>
              <a:ext uri="{FF2B5EF4-FFF2-40B4-BE49-F238E27FC236}">
                <a16:creationId xmlns:a16="http://schemas.microsoft.com/office/drawing/2014/main" id="{FC0ACB67-BDD7-4065-9280-EB4C601FCAF6}"/>
              </a:ext>
            </a:extLst>
          </p:cNvPr>
          <p:cNvCxnSpPr>
            <a:cxnSpLocks/>
          </p:cNvCxnSpPr>
          <p:nvPr/>
        </p:nvCxnSpPr>
        <p:spPr>
          <a:xfrm>
            <a:off x="2432482" y="3443599"/>
            <a:ext cx="1206457" cy="0"/>
          </a:xfrm>
          <a:prstGeom prst="straightConnector1">
            <a:avLst/>
          </a:prstGeom>
          <a:ln w="76200">
            <a:solidFill>
              <a:schemeClr val="tx1"/>
            </a:solidFill>
            <a:tailEnd type="triangle"/>
          </a:ln>
        </p:spPr>
        <p:style>
          <a:lnRef idx="3">
            <a:schemeClr val="accent1"/>
          </a:lnRef>
          <a:fillRef idx="0">
            <a:schemeClr val="accent1"/>
          </a:fillRef>
          <a:effectRef idx="2">
            <a:schemeClr val="accent1"/>
          </a:effectRef>
          <a:fontRef idx="minor">
            <a:schemeClr val="tx1"/>
          </a:fontRef>
        </p:style>
      </p:cxnSp>
      <p:pic>
        <p:nvPicPr>
          <p:cNvPr id="12" name="Picture 11">
            <a:extLst>
              <a:ext uri="{FF2B5EF4-FFF2-40B4-BE49-F238E27FC236}">
                <a16:creationId xmlns:a16="http://schemas.microsoft.com/office/drawing/2014/main" id="{B4321FF5-3616-4B82-A7A7-FA4840D6861D}"/>
              </a:ext>
            </a:extLst>
          </p:cNvPr>
          <p:cNvPicPr>
            <a:picLocks noChangeAspect="1"/>
          </p:cNvPicPr>
          <p:nvPr/>
        </p:nvPicPr>
        <p:blipFill>
          <a:blip r:embed="rId5"/>
          <a:stretch>
            <a:fillRect/>
          </a:stretch>
        </p:blipFill>
        <p:spPr>
          <a:xfrm>
            <a:off x="3830549" y="2739450"/>
            <a:ext cx="1402202" cy="1408298"/>
          </a:xfrm>
          <a:prstGeom prst="rect">
            <a:avLst/>
          </a:prstGeom>
        </p:spPr>
      </p:pic>
      <p:pic>
        <p:nvPicPr>
          <p:cNvPr id="14" name="Graphic 13" descr="Magnifying glass">
            <a:extLst>
              <a:ext uri="{FF2B5EF4-FFF2-40B4-BE49-F238E27FC236}">
                <a16:creationId xmlns:a16="http://schemas.microsoft.com/office/drawing/2014/main" id="{357A00AF-E717-4520-B6D6-A051A6143EB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074450" y="2983586"/>
            <a:ext cx="914400" cy="914400"/>
          </a:xfrm>
          <a:prstGeom prst="rect">
            <a:avLst/>
          </a:prstGeom>
        </p:spPr>
      </p:pic>
      <p:pic>
        <p:nvPicPr>
          <p:cNvPr id="21" name="Picture 20">
            <a:extLst>
              <a:ext uri="{FF2B5EF4-FFF2-40B4-BE49-F238E27FC236}">
                <a16:creationId xmlns:a16="http://schemas.microsoft.com/office/drawing/2014/main" id="{24B0E63B-9200-40CE-A123-9A7E234211F4}"/>
              </a:ext>
            </a:extLst>
          </p:cNvPr>
          <p:cNvPicPr>
            <a:picLocks noChangeAspect="1"/>
          </p:cNvPicPr>
          <p:nvPr/>
        </p:nvPicPr>
        <p:blipFill>
          <a:blip r:embed="rId8"/>
          <a:stretch>
            <a:fillRect/>
          </a:stretch>
        </p:blipFill>
        <p:spPr>
          <a:xfrm>
            <a:off x="5370513" y="3202786"/>
            <a:ext cx="1450974" cy="481626"/>
          </a:xfrm>
          <a:prstGeom prst="rect">
            <a:avLst/>
          </a:prstGeom>
        </p:spPr>
      </p:pic>
      <p:pic>
        <p:nvPicPr>
          <p:cNvPr id="24" name="Picture 23">
            <a:extLst>
              <a:ext uri="{FF2B5EF4-FFF2-40B4-BE49-F238E27FC236}">
                <a16:creationId xmlns:a16="http://schemas.microsoft.com/office/drawing/2014/main" id="{C2B22099-1633-498D-B0A9-ACE34FA1230A}"/>
              </a:ext>
            </a:extLst>
          </p:cNvPr>
          <p:cNvPicPr>
            <a:picLocks noChangeAspect="1"/>
          </p:cNvPicPr>
          <p:nvPr/>
        </p:nvPicPr>
        <p:blipFill>
          <a:blip r:embed="rId5"/>
          <a:stretch>
            <a:fillRect/>
          </a:stretch>
        </p:blipFill>
        <p:spPr>
          <a:xfrm>
            <a:off x="9553267" y="2739450"/>
            <a:ext cx="1402202" cy="1408298"/>
          </a:xfrm>
          <a:prstGeom prst="rect">
            <a:avLst/>
          </a:prstGeom>
        </p:spPr>
      </p:pic>
      <p:pic>
        <p:nvPicPr>
          <p:cNvPr id="26" name="Picture 25">
            <a:extLst>
              <a:ext uri="{FF2B5EF4-FFF2-40B4-BE49-F238E27FC236}">
                <a16:creationId xmlns:a16="http://schemas.microsoft.com/office/drawing/2014/main" id="{0DB667BC-D532-4431-AF84-049EB556FC2E}"/>
              </a:ext>
            </a:extLst>
          </p:cNvPr>
          <p:cNvPicPr>
            <a:picLocks noChangeAspect="1"/>
          </p:cNvPicPr>
          <p:nvPr/>
        </p:nvPicPr>
        <p:blipFill>
          <a:blip r:embed="rId8"/>
          <a:stretch>
            <a:fillRect/>
          </a:stretch>
        </p:blipFill>
        <p:spPr>
          <a:xfrm>
            <a:off x="8232813" y="3202786"/>
            <a:ext cx="1450974" cy="481626"/>
          </a:xfrm>
          <a:prstGeom prst="rect">
            <a:avLst/>
          </a:prstGeom>
        </p:spPr>
      </p:pic>
      <p:pic>
        <p:nvPicPr>
          <p:cNvPr id="16" name="Picture 15">
            <a:extLst>
              <a:ext uri="{FF2B5EF4-FFF2-40B4-BE49-F238E27FC236}">
                <a16:creationId xmlns:a16="http://schemas.microsoft.com/office/drawing/2014/main" id="{5FA1B152-9079-443E-BC6A-411AD6511D57}"/>
              </a:ext>
            </a:extLst>
          </p:cNvPr>
          <p:cNvPicPr>
            <a:picLocks noChangeAspect="1"/>
          </p:cNvPicPr>
          <p:nvPr/>
        </p:nvPicPr>
        <p:blipFill>
          <a:blip r:embed="rId5"/>
          <a:stretch>
            <a:fillRect/>
          </a:stretch>
        </p:blipFill>
        <p:spPr>
          <a:xfrm>
            <a:off x="6691908" y="2739450"/>
            <a:ext cx="1402202" cy="1408298"/>
          </a:xfrm>
          <a:prstGeom prst="rect">
            <a:avLst/>
          </a:prstGeom>
        </p:spPr>
      </p:pic>
      <p:pic>
        <p:nvPicPr>
          <p:cNvPr id="28" name="Graphic 27" descr="Microscope">
            <a:extLst>
              <a:ext uri="{FF2B5EF4-FFF2-40B4-BE49-F238E27FC236}">
                <a16:creationId xmlns:a16="http://schemas.microsoft.com/office/drawing/2014/main" id="{C2D99030-C159-4115-BDCF-49478D82B53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897045" y="2983586"/>
            <a:ext cx="914400" cy="914400"/>
          </a:xfrm>
          <a:prstGeom prst="rect">
            <a:avLst/>
          </a:prstGeom>
        </p:spPr>
      </p:pic>
      <p:pic>
        <p:nvPicPr>
          <p:cNvPr id="31" name="Graphic 30" descr="Brain in head">
            <a:extLst>
              <a:ext uri="{FF2B5EF4-FFF2-40B4-BE49-F238E27FC236}">
                <a16:creationId xmlns:a16="http://schemas.microsoft.com/office/drawing/2014/main" id="{A70066DC-CC66-436B-8FD9-CB311E19D88E}"/>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797168" y="2983586"/>
            <a:ext cx="914400" cy="914400"/>
          </a:xfrm>
          <a:prstGeom prst="rect">
            <a:avLst/>
          </a:prstGeom>
        </p:spPr>
      </p:pic>
      <p:sp>
        <p:nvSpPr>
          <p:cNvPr id="32" name="Content Placeholder 3">
            <a:extLst>
              <a:ext uri="{FF2B5EF4-FFF2-40B4-BE49-F238E27FC236}">
                <a16:creationId xmlns:a16="http://schemas.microsoft.com/office/drawing/2014/main" id="{9651E608-BECC-487F-B854-72A79B2F3894}"/>
              </a:ext>
            </a:extLst>
          </p:cNvPr>
          <p:cNvSpPr>
            <a:spLocks noGrp="1"/>
          </p:cNvSpPr>
          <p:nvPr>
            <p:ph sz="quarter" idx="10"/>
          </p:nvPr>
        </p:nvSpPr>
        <p:spPr>
          <a:xfrm>
            <a:off x="838200" y="6362700"/>
            <a:ext cx="10515600" cy="419100"/>
          </a:xfrm>
        </p:spPr>
        <p:txBody>
          <a:bodyPr/>
          <a:lstStyle/>
          <a:p>
            <a:r>
              <a:rPr lang="en-US" dirty="0">
                <a:cs typeface="Arial" panose="020B0604020202020204" pitchFamily="34" charset="0"/>
              </a:rPr>
              <a:t>Tomita Y, et al.</a:t>
            </a:r>
            <a:r>
              <a:rPr lang="en-US" b="0" i="1" dirty="0">
                <a:solidFill>
                  <a:srgbClr val="4D5156"/>
                </a:solidFill>
                <a:effectLst/>
                <a:cs typeface="Arial" panose="020B0604020202020204" pitchFamily="34" charset="0"/>
              </a:rPr>
              <a:t> </a:t>
            </a:r>
            <a:r>
              <a:rPr lang="en-US" b="0" i="1" dirty="0" err="1">
                <a:solidFill>
                  <a:srgbClr val="4D5156"/>
                </a:solidFill>
                <a:effectLst/>
                <a:cs typeface="Arial" panose="020B0604020202020204" pitchFamily="34" charset="0"/>
              </a:rPr>
              <a:t>Jpn</a:t>
            </a:r>
            <a:r>
              <a:rPr lang="en-US" b="0" i="1" dirty="0">
                <a:solidFill>
                  <a:srgbClr val="4D5156"/>
                </a:solidFill>
                <a:effectLst/>
                <a:cs typeface="Arial" panose="020B0604020202020204" pitchFamily="34" charset="0"/>
              </a:rPr>
              <a:t> J Clin Oncol</a:t>
            </a:r>
            <a:r>
              <a:rPr lang="en-US" b="0" i="0" dirty="0">
                <a:solidFill>
                  <a:srgbClr val="4D5156"/>
                </a:solidFill>
                <a:effectLst/>
                <a:cs typeface="Arial" panose="020B0604020202020204" pitchFamily="34" charset="0"/>
              </a:rPr>
              <a:t>. </a:t>
            </a:r>
            <a:r>
              <a:rPr lang="en-US" dirty="0">
                <a:cs typeface="Arial" panose="020B0604020202020204" pitchFamily="34" charset="0"/>
              </a:rPr>
              <a:t>2017, 47(7) 639–646</a:t>
            </a:r>
          </a:p>
        </p:txBody>
      </p:sp>
      <p:sp>
        <p:nvSpPr>
          <p:cNvPr id="33" name="TextBox 32">
            <a:extLst>
              <a:ext uri="{FF2B5EF4-FFF2-40B4-BE49-F238E27FC236}">
                <a16:creationId xmlns:a16="http://schemas.microsoft.com/office/drawing/2014/main" id="{492F779F-DD66-4C54-A911-FB4CD8594D0B}"/>
              </a:ext>
            </a:extLst>
          </p:cNvPr>
          <p:cNvSpPr txBox="1"/>
          <p:nvPr/>
        </p:nvSpPr>
        <p:spPr>
          <a:xfrm>
            <a:off x="-180975" y="4192559"/>
            <a:ext cx="3461657" cy="1200329"/>
          </a:xfrm>
          <a:prstGeom prst="rect">
            <a:avLst/>
          </a:prstGeom>
          <a:noFill/>
        </p:spPr>
        <p:txBody>
          <a:bodyPr wrap="square" rtlCol="0">
            <a:spAutoFit/>
          </a:bodyPr>
          <a:lstStyle/>
          <a:p>
            <a:pPr algn="ctr"/>
            <a:r>
              <a:rPr lang="en-US" sz="2400" dirty="0" err="1">
                <a:solidFill>
                  <a:schemeClr val="tx2"/>
                </a:solidFill>
              </a:rPr>
              <a:t>CheckMate</a:t>
            </a:r>
            <a:r>
              <a:rPr lang="en-US" sz="2400" dirty="0">
                <a:solidFill>
                  <a:schemeClr val="tx2"/>
                </a:solidFill>
              </a:rPr>
              <a:t> 025 results from 2015: Minimum follow-up 15 months</a:t>
            </a:r>
          </a:p>
        </p:txBody>
      </p:sp>
      <p:sp>
        <p:nvSpPr>
          <p:cNvPr id="35" name="TextBox 34">
            <a:extLst>
              <a:ext uri="{FF2B5EF4-FFF2-40B4-BE49-F238E27FC236}">
                <a16:creationId xmlns:a16="http://schemas.microsoft.com/office/drawing/2014/main" id="{53E7D1DE-AF54-47DF-9832-19AB6D29B293}"/>
              </a:ext>
            </a:extLst>
          </p:cNvPr>
          <p:cNvSpPr txBox="1"/>
          <p:nvPr/>
        </p:nvSpPr>
        <p:spPr>
          <a:xfrm>
            <a:off x="2854735" y="4192558"/>
            <a:ext cx="3461657" cy="1200329"/>
          </a:xfrm>
          <a:prstGeom prst="rect">
            <a:avLst/>
          </a:prstGeom>
          <a:noFill/>
        </p:spPr>
        <p:txBody>
          <a:bodyPr wrap="square" rtlCol="0" anchor="ctr">
            <a:spAutoFit/>
          </a:bodyPr>
          <a:lstStyle/>
          <a:p>
            <a:pPr algn="ctr"/>
            <a:r>
              <a:rPr lang="en-US" sz="2400" dirty="0">
                <a:solidFill>
                  <a:schemeClr val="tx2"/>
                </a:solidFill>
              </a:rPr>
              <a:t>Need for subgroup analysis of Japanese patients</a:t>
            </a:r>
          </a:p>
        </p:txBody>
      </p:sp>
      <p:sp>
        <p:nvSpPr>
          <p:cNvPr id="37" name="TextBox 36">
            <a:extLst>
              <a:ext uri="{FF2B5EF4-FFF2-40B4-BE49-F238E27FC236}">
                <a16:creationId xmlns:a16="http://schemas.microsoft.com/office/drawing/2014/main" id="{A708FAAC-26E6-4B70-87F6-6AAD0499E65A}"/>
              </a:ext>
            </a:extLst>
          </p:cNvPr>
          <p:cNvSpPr txBox="1"/>
          <p:nvPr/>
        </p:nvSpPr>
        <p:spPr>
          <a:xfrm>
            <a:off x="5828824" y="4212877"/>
            <a:ext cx="3461657" cy="1200329"/>
          </a:xfrm>
          <a:prstGeom prst="rect">
            <a:avLst/>
          </a:prstGeom>
          <a:noFill/>
        </p:spPr>
        <p:txBody>
          <a:bodyPr wrap="square" rtlCol="0" anchor="ctr">
            <a:spAutoFit/>
          </a:bodyPr>
          <a:lstStyle/>
          <a:p>
            <a:pPr algn="ctr"/>
            <a:r>
              <a:rPr lang="en-US" sz="2400" dirty="0">
                <a:solidFill>
                  <a:schemeClr val="tx2"/>
                </a:solidFill>
              </a:rPr>
              <a:t>Subgroup analysis methods </a:t>
            </a:r>
          </a:p>
          <a:p>
            <a:pPr algn="ctr"/>
            <a:r>
              <a:rPr lang="en-US" sz="2400" dirty="0">
                <a:solidFill>
                  <a:schemeClr val="tx2"/>
                </a:solidFill>
              </a:rPr>
              <a:t>and results</a:t>
            </a:r>
          </a:p>
        </p:txBody>
      </p:sp>
      <p:sp>
        <p:nvSpPr>
          <p:cNvPr id="39" name="TextBox 38">
            <a:extLst>
              <a:ext uri="{FF2B5EF4-FFF2-40B4-BE49-F238E27FC236}">
                <a16:creationId xmlns:a16="http://schemas.microsoft.com/office/drawing/2014/main" id="{314746CF-A43F-4C56-A597-81536BF039F6}"/>
              </a:ext>
            </a:extLst>
          </p:cNvPr>
          <p:cNvSpPr txBox="1"/>
          <p:nvPr/>
        </p:nvSpPr>
        <p:spPr>
          <a:xfrm>
            <a:off x="8525223" y="4192558"/>
            <a:ext cx="3461657" cy="461665"/>
          </a:xfrm>
          <a:prstGeom prst="rect">
            <a:avLst/>
          </a:prstGeom>
          <a:noFill/>
        </p:spPr>
        <p:txBody>
          <a:bodyPr wrap="square" rtlCol="0">
            <a:spAutoFit/>
          </a:bodyPr>
          <a:lstStyle/>
          <a:p>
            <a:pPr algn="ctr"/>
            <a:r>
              <a:rPr lang="en-US" sz="2400" dirty="0">
                <a:solidFill>
                  <a:schemeClr val="tx2"/>
                </a:solidFill>
              </a:rPr>
              <a:t>Implications</a:t>
            </a:r>
          </a:p>
        </p:txBody>
      </p:sp>
      <p:sp>
        <p:nvSpPr>
          <p:cNvPr id="3" name="Rectangle 2">
            <a:extLst>
              <a:ext uri="{FF2B5EF4-FFF2-40B4-BE49-F238E27FC236}">
                <a16:creationId xmlns:a16="http://schemas.microsoft.com/office/drawing/2014/main" id="{14A0CA56-C3C9-4FB0-8D54-2BFFFC15CE53}"/>
              </a:ext>
            </a:extLst>
          </p:cNvPr>
          <p:cNvSpPr/>
          <p:nvPr/>
        </p:nvSpPr>
        <p:spPr>
          <a:xfrm>
            <a:off x="95250" y="2190750"/>
            <a:ext cx="3659741" cy="2022127"/>
          </a:xfrm>
          <a:prstGeom prst="rect">
            <a:avLst/>
          </a:prstGeom>
          <a:solidFill>
            <a:srgbClr val="F2F2F2">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65A69483-641A-4B60-BEE6-18D72F3C5568}"/>
              </a:ext>
            </a:extLst>
          </p:cNvPr>
          <p:cNvSpPr/>
          <p:nvPr/>
        </p:nvSpPr>
        <p:spPr>
          <a:xfrm>
            <a:off x="151941" y="4192558"/>
            <a:ext cx="2979019" cy="2022127"/>
          </a:xfrm>
          <a:prstGeom prst="rect">
            <a:avLst/>
          </a:prstGeom>
          <a:solidFill>
            <a:srgbClr val="F2F2F2">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81AF5E28-67CD-4186-9610-CFB301D5C765}"/>
              </a:ext>
            </a:extLst>
          </p:cNvPr>
          <p:cNvSpPr/>
          <p:nvPr/>
        </p:nvSpPr>
        <p:spPr>
          <a:xfrm>
            <a:off x="5370513" y="2190750"/>
            <a:ext cx="5633728" cy="202212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B7EF70AE-AC88-4DE4-ACC3-6E344AAF9EFB}"/>
              </a:ext>
            </a:extLst>
          </p:cNvPr>
          <p:cNvSpPr/>
          <p:nvPr/>
        </p:nvSpPr>
        <p:spPr>
          <a:xfrm>
            <a:off x="6438900" y="4243211"/>
            <a:ext cx="5278150" cy="131801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63741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2D6B5-2598-44E9-88AC-D407AFA9761F}"/>
              </a:ext>
            </a:extLst>
          </p:cNvPr>
          <p:cNvSpPr>
            <a:spLocks noGrp="1"/>
          </p:cNvSpPr>
          <p:nvPr>
            <p:ph type="title"/>
          </p:nvPr>
        </p:nvSpPr>
        <p:spPr>
          <a:xfrm>
            <a:off x="838200" y="421111"/>
            <a:ext cx="10515600" cy="1325563"/>
          </a:xfrm>
        </p:spPr>
        <p:txBody>
          <a:bodyPr>
            <a:normAutofit fontScale="90000"/>
          </a:bodyPr>
          <a:lstStyle/>
          <a:p>
            <a:r>
              <a:rPr lang="en-US" dirty="0"/>
              <a:t>How does nivolumab compare with </a:t>
            </a:r>
            <a:r>
              <a:rPr lang="en-US" dirty="0" err="1"/>
              <a:t>everolimus</a:t>
            </a:r>
            <a:br>
              <a:rPr lang="en-US" dirty="0"/>
            </a:br>
            <a:r>
              <a:rPr lang="en-US" dirty="0"/>
              <a:t>in a subgroup analysis of Japanese patients enrolled in </a:t>
            </a:r>
            <a:r>
              <a:rPr lang="en-US" dirty="0" err="1"/>
              <a:t>CheckMate</a:t>
            </a:r>
            <a:r>
              <a:rPr lang="en-US" dirty="0"/>
              <a:t> 025?</a:t>
            </a:r>
          </a:p>
        </p:txBody>
      </p:sp>
      <p:sp>
        <p:nvSpPr>
          <p:cNvPr id="7" name="Oval 6">
            <a:extLst>
              <a:ext uri="{FF2B5EF4-FFF2-40B4-BE49-F238E27FC236}">
                <a16:creationId xmlns:a16="http://schemas.microsoft.com/office/drawing/2014/main" id="{EB5AFD02-90DC-4E3F-BBFD-65C259F7AF45}"/>
              </a:ext>
            </a:extLst>
          </p:cNvPr>
          <p:cNvSpPr/>
          <p:nvPr/>
        </p:nvSpPr>
        <p:spPr>
          <a:xfrm>
            <a:off x="838200" y="2742263"/>
            <a:ext cx="1402672" cy="1402672"/>
          </a:xfrm>
          <a:prstGeom prst="ellipse">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Globe">
            <a:extLst>
              <a:ext uri="{FF2B5EF4-FFF2-40B4-BE49-F238E27FC236}">
                <a16:creationId xmlns:a16="http://schemas.microsoft.com/office/drawing/2014/main" id="{A23470C7-096D-4242-AC2B-A1B085981BBD}"/>
              </a:ext>
            </a:extLst>
          </p:cNvPr>
          <p:cNvPicPr>
            <a:picLocks noGrp="1" noChangeAspect="1"/>
          </p:cNvPicPr>
          <p:nvPr>
            <p:ph idx="1"/>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06011" y="2986399"/>
            <a:ext cx="914400" cy="914400"/>
          </a:xfrm>
        </p:spPr>
      </p:pic>
      <p:cxnSp>
        <p:nvCxnSpPr>
          <p:cNvPr id="9" name="Straight Arrow Connector 8">
            <a:extLst>
              <a:ext uri="{FF2B5EF4-FFF2-40B4-BE49-F238E27FC236}">
                <a16:creationId xmlns:a16="http://schemas.microsoft.com/office/drawing/2014/main" id="{FC0ACB67-BDD7-4065-9280-EB4C601FCAF6}"/>
              </a:ext>
            </a:extLst>
          </p:cNvPr>
          <p:cNvCxnSpPr>
            <a:cxnSpLocks/>
          </p:cNvCxnSpPr>
          <p:nvPr/>
        </p:nvCxnSpPr>
        <p:spPr>
          <a:xfrm>
            <a:off x="2432482" y="3443599"/>
            <a:ext cx="1206457" cy="0"/>
          </a:xfrm>
          <a:prstGeom prst="straightConnector1">
            <a:avLst/>
          </a:prstGeom>
          <a:ln w="76200">
            <a:solidFill>
              <a:schemeClr val="tx1"/>
            </a:solidFill>
            <a:tailEnd type="triangle"/>
          </a:ln>
        </p:spPr>
        <p:style>
          <a:lnRef idx="3">
            <a:schemeClr val="accent1"/>
          </a:lnRef>
          <a:fillRef idx="0">
            <a:schemeClr val="accent1"/>
          </a:fillRef>
          <a:effectRef idx="2">
            <a:schemeClr val="accent1"/>
          </a:effectRef>
          <a:fontRef idx="minor">
            <a:schemeClr val="tx1"/>
          </a:fontRef>
        </p:style>
      </p:cxnSp>
      <p:pic>
        <p:nvPicPr>
          <p:cNvPr id="12" name="Picture 11">
            <a:extLst>
              <a:ext uri="{FF2B5EF4-FFF2-40B4-BE49-F238E27FC236}">
                <a16:creationId xmlns:a16="http://schemas.microsoft.com/office/drawing/2014/main" id="{B4321FF5-3616-4B82-A7A7-FA4840D6861D}"/>
              </a:ext>
            </a:extLst>
          </p:cNvPr>
          <p:cNvPicPr>
            <a:picLocks noChangeAspect="1"/>
          </p:cNvPicPr>
          <p:nvPr/>
        </p:nvPicPr>
        <p:blipFill>
          <a:blip r:embed="rId5"/>
          <a:stretch>
            <a:fillRect/>
          </a:stretch>
        </p:blipFill>
        <p:spPr>
          <a:xfrm>
            <a:off x="3830549" y="2739450"/>
            <a:ext cx="1402202" cy="1408298"/>
          </a:xfrm>
          <a:prstGeom prst="rect">
            <a:avLst/>
          </a:prstGeom>
        </p:spPr>
      </p:pic>
      <p:pic>
        <p:nvPicPr>
          <p:cNvPr id="14" name="Graphic 13" descr="Magnifying glass">
            <a:extLst>
              <a:ext uri="{FF2B5EF4-FFF2-40B4-BE49-F238E27FC236}">
                <a16:creationId xmlns:a16="http://schemas.microsoft.com/office/drawing/2014/main" id="{357A00AF-E717-4520-B6D6-A051A6143EB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074450" y="2983586"/>
            <a:ext cx="914400" cy="914400"/>
          </a:xfrm>
          <a:prstGeom prst="rect">
            <a:avLst/>
          </a:prstGeom>
        </p:spPr>
      </p:pic>
      <p:pic>
        <p:nvPicPr>
          <p:cNvPr id="21" name="Picture 20">
            <a:extLst>
              <a:ext uri="{FF2B5EF4-FFF2-40B4-BE49-F238E27FC236}">
                <a16:creationId xmlns:a16="http://schemas.microsoft.com/office/drawing/2014/main" id="{24B0E63B-9200-40CE-A123-9A7E234211F4}"/>
              </a:ext>
            </a:extLst>
          </p:cNvPr>
          <p:cNvPicPr>
            <a:picLocks noChangeAspect="1"/>
          </p:cNvPicPr>
          <p:nvPr/>
        </p:nvPicPr>
        <p:blipFill>
          <a:blip r:embed="rId8"/>
          <a:stretch>
            <a:fillRect/>
          </a:stretch>
        </p:blipFill>
        <p:spPr>
          <a:xfrm>
            <a:off x="5370513" y="3202786"/>
            <a:ext cx="1450974" cy="481626"/>
          </a:xfrm>
          <a:prstGeom prst="rect">
            <a:avLst/>
          </a:prstGeom>
        </p:spPr>
      </p:pic>
      <p:pic>
        <p:nvPicPr>
          <p:cNvPr id="24" name="Picture 23">
            <a:extLst>
              <a:ext uri="{FF2B5EF4-FFF2-40B4-BE49-F238E27FC236}">
                <a16:creationId xmlns:a16="http://schemas.microsoft.com/office/drawing/2014/main" id="{C2B22099-1633-498D-B0A9-ACE34FA1230A}"/>
              </a:ext>
            </a:extLst>
          </p:cNvPr>
          <p:cNvPicPr>
            <a:picLocks noChangeAspect="1"/>
          </p:cNvPicPr>
          <p:nvPr/>
        </p:nvPicPr>
        <p:blipFill>
          <a:blip r:embed="rId5"/>
          <a:stretch>
            <a:fillRect/>
          </a:stretch>
        </p:blipFill>
        <p:spPr>
          <a:xfrm>
            <a:off x="9553267" y="2739450"/>
            <a:ext cx="1402202" cy="1408298"/>
          </a:xfrm>
          <a:prstGeom prst="rect">
            <a:avLst/>
          </a:prstGeom>
        </p:spPr>
      </p:pic>
      <p:pic>
        <p:nvPicPr>
          <p:cNvPr id="26" name="Picture 25">
            <a:extLst>
              <a:ext uri="{FF2B5EF4-FFF2-40B4-BE49-F238E27FC236}">
                <a16:creationId xmlns:a16="http://schemas.microsoft.com/office/drawing/2014/main" id="{0DB667BC-D532-4431-AF84-049EB556FC2E}"/>
              </a:ext>
            </a:extLst>
          </p:cNvPr>
          <p:cNvPicPr>
            <a:picLocks noChangeAspect="1"/>
          </p:cNvPicPr>
          <p:nvPr/>
        </p:nvPicPr>
        <p:blipFill>
          <a:blip r:embed="rId8"/>
          <a:stretch>
            <a:fillRect/>
          </a:stretch>
        </p:blipFill>
        <p:spPr>
          <a:xfrm>
            <a:off x="8232813" y="3202786"/>
            <a:ext cx="1450974" cy="481626"/>
          </a:xfrm>
          <a:prstGeom prst="rect">
            <a:avLst/>
          </a:prstGeom>
        </p:spPr>
      </p:pic>
      <p:pic>
        <p:nvPicPr>
          <p:cNvPr id="16" name="Picture 15">
            <a:extLst>
              <a:ext uri="{FF2B5EF4-FFF2-40B4-BE49-F238E27FC236}">
                <a16:creationId xmlns:a16="http://schemas.microsoft.com/office/drawing/2014/main" id="{5FA1B152-9079-443E-BC6A-411AD6511D57}"/>
              </a:ext>
            </a:extLst>
          </p:cNvPr>
          <p:cNvPicPr>
            <a:picLocks noChangeAspect="1"/>
          </p:cNvPicPr>
          <p:nvPr/>
        </p:nvPicPr>
        <p:blipFill>
          <a:blip r:embed="rId5"/>
          <a:stretch>
            <a:fillRect/>
          </a:stretch>
        </p:blipFill>
        <p:spPr>
          <a:xfrm>
            <a:off x="6691908" y="2739450"/>
            <a:ext cx="1402202" cy="1408298"/>
          </a:xfrm>
          <a:prstGeom prst="rect">
            <a:avLst/>
          </a:prstGeom>
        </p:spPr>
      </p:pic>
      <p:pic>
        <p:nvPicPr>
          <p:cNvPr id="28" name="Graphic 27" descr="Microscope">
            <a:extLst>
              <a:ext uri="{FF2B5EF4-FFF2-40B4-BE49-F238E27FC236}">
                <a16:creationId xmlns:a16="http://schemas.microsoft.com/office/drawing/2014/main" id="{C2D99030-C159-4115-BDCF-49478D82B53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897045" y="2983586"/>
            <a:ext cx="914400" cy="914400"/>
          </a:xfrm>
          <a:prstGeom prst="rect">
            <a:avLst/>
          </a:prstGeom>
        </p:spPr>
      </p:pic>
      <p:pic>
        <p:nvPicPr>
          <p:cNvPr id="31" name="Graphic 30" descr="Brain in head">
            <a:extLst>
              <a:ext uri="{FF2B5EF4-FFF2-40B4-BE49-F238E27FC236}">
                <a16:creationId xmlns:a16="http://schemas.microsoft.com/office/drawing/2014/main" id="{A70066DC-CC66-436B-8FD9-CB311E19D88E}"/>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797168" y="2983586"/>
            <a:ext cx="914400" cy="914400"/>
          </a:xfrm>
          <a:prstGeom prst="rect">
            <a:avLst/>
          </a:prstGeom>
        </p:spPr>
      </p:pic>
      <p:sp>
        <p:nvSpPr>
          <p:cNvPr id="32" name="Content Placeholder 3">
            <a:extLst>
              <a:ext uri="{FF2B5EF4-FFF2-40B4-BE49-F238E27FC236}">
                <a16:creationId xmlns:a16="http://schemas.microsoft.com/office/drawing/2014/main" id="{9651E608-BECC-487F-B854-72A79B2F3894}"/>
              </a:ext>
            </a:extLst>
          </p:cNvPr>
          <p:cNvSpPr>
            <a:spLocks noGrp="1"/>
          </p:cNvSpPr>
          <p:nvPr>
            <p:ph sz="quarter" idx="10"/>
          </p:nvPr>
        </p:nvSpPr>
        <p:spPr>
          <a:xfrm>
            <a:off x="838200" y="6362700"/>
            <a:ext cx="10515600" cy="419100"/>
          </a:xfrm>
        </p:spPr>
        <p:txBody>
          <a:bodyPr/>
          <a:lstStyle/>
          <a:p>
            <a:r>
              <a:rPr lang="en-US" dirty="0">
                <a:cs typeface="Arial" panose="020B0604020202020204" pitchFamily="34" charset="0"/>
              </a:rPr>
              <a:t>Tomita Y, et al.</a:t>
            </a:r>
            <a:r>
              <a:rPr lang="en-US" b="0" i="1" dirty="0">
                <a:solidFill>
                  <a:srgbClr val="4D5156"/>
                </a:solidFill>
                <a:effectLst/>
                <a:cs typeface="Arial" panose="020B0604020202020204" pitchFamily="34" charset="0"/>
              </a:rPr>
              <a:t> </a:t>
            </a:r>
            <a:r>
              <a:rPr lang="en-US" b="0" i="1" dirty="0" err="1">
                <a:solidFill>
                  <a:srgbClr val="4D5156"/>
                </a:solidFill>
                <a:effectLst/>
                <a:cs typeface="Arial" panose="020B0604020202020204" pitchFamily="34" charset="0"/>
              </a:rPr>
              <a:t>Jpn</a:t>
            </a:r>
            <a:r>
              <a:rPr lang="en-US" b="0" i="1" dirty="0">
                <a:solidFill>
                  <a:srgbClr val="4D5156"/>
                </a:solidFill>
                <a:effectLst/>
                <a:cs typeface="Arial" panose="020B0604020202020204" pitchFamily="34" charset="0"/>
              </a:rPr>
              <a:t> J Clin Oncol</a:t>
            </a:r>
            <a:r>
              <a:rPr lang="en-US" b="0" i="0" dirty="0">
                <a:solidFill>
                  <a:srgbClr val="4D5156"/>
                </a:solidFill>
                <a:effectLst/>
                <a:cs typeface="Arial" panose="020B0604020202020204" pitchFamily="34" charset="0"/>
              </a:rPr>
              <a:t>. </a:t>
            </a:r>
            <a:r>
              <a:rPr lang="en-US" dirty="0">
                <a:cs typeface="Arial" panose="020B0604020202020204" pitchFamily="34" charset="0"/>
              </a:rPr>
              <a:t>2017, 47(7) 639–646</a:t>
            </a:r>
          </a:p>
        </p:txBody>
      </p:sp>
      <p:sp>
        <p:nvSpPr>
          <p:cNvPr id="33" name="TextBox 32">
            <a:extLst>
              <a:ext uri="{FF2B5EF4-FFF2-40B4-BE49-F238E27FC236}">
                <a16:creationId xmlns:a16="http://schemas.microsoft.com/office/drawing/2014/main" id="{492F779F-DD66-4C54-A911-FB4CD8594D0B}"/>
              </a:ext>
            </a:extLst>
          </p:cNvPr>
          <p:cNvSpPr txBox="1"/>
          <p:nvPr/>
        </p:nvSpPr>
        <p:spPr>
          <a:xfrm>
            <a:off x="-180975" y="4192559"/>
            <a:ext cx="3461657" cy="1200329"/>
          </a:xfrm>
          <a:prstGeom prst="rect">
            <a:avLst/>
          </a:prstGeom>
          <a:noFill/>
        </p:spPr>
        <p:txBody>
          <a:bodyPr wrap="square" rtlCol="0">
            <a:spAutoFit/>
          </a:bodyPr>
          <a:lstStyle/>
          <a:p>
            <a:pPr algn="ctr"/>
            <a:r>
              <a:rPr lang="en-US" sz="2400" dirty="0" err="1">
                <a:solidFill>
                  <a:schemeClr val="tx2"/>
                </a:solidFill>
              </a:rPr>
              <a:t>CheckMate</a:t>
            </a:r>
            <a:r>
              <a:rPr lang="en-US" sz="2400" dirty="0">
                <a:solidFill>
                  <a:schemeClr val="tx2"/>
                </a:solidFill>
              </a:rPr>
              <a:t> 025 results from 2015: Minimum follow-up 15 months</a:t>
            </a:r>
          </a:p>
        </p:txBody>
      </p:sp>
      <p:sp>
        <p:nvSpPr>
          <p:cNvPr id="35" name="TextBox 34">
            <a:extLst>
              <a:ext uri="{FF2B5EF4-FFF2-40B4-BE49-F238E27FC236}">
                <a16:creationId xmlns:a16="http://schemas.microsoft.com/office/drawing/2014/main" id="{53E7D1DE-AF54-47DF-9832-19AB6D29B293}"/>
              </a:ext>
            </a:extLst>
          </p:cNvPr>
          <p:cNvSpPr txBox="1"/>
          <p:nvPr/>
        </p:nvSpPr>
        <p:spPr>
          <a:xfrm>
            <a:off x="2854735" y="4192558"/>
            <a:ext cx="3461657" cy="1200329"/>
          </a:xfrm>
          <a:prstGeom prst="rect">
            <a:avLst/>
          </a:prstGeom>
          <a:noFill/>
        </p:spPr>
        <p:txBody>
          <a:bodyPr wrap="square" rtlCol="0" anchor="ctr">
            <a:spAutoFit/>
          </a:bodyPr>
          <a:lstStyle/>
          <a:p>
            <a:pPr algn="ctr"/>
            <a:r>
              <a:rPr lang="en-US" sz="2400" dirty="0">
                <a:solidFill>
                  <a:schemeClr val="tx2"/>
                </a:solidFill>
              </a:rPr>
              <a:t>Need for subgroup analysis of Japanese patients</a:t>
            </a:r>
          </a:p>
        </p:txBody>
      </p:sp>
      <p:sp>
        <p:nvSpPr>
          <p:cNvPr id="37" name="TextBox 36">
            <a:extLst>
              <a:ext uri="{FF2B5EF4-FFF2-40B4-BE49-F238E27FC236}">
                <a16:creationId xmlns:a16="http://schemas.microsoft.com/office/drawing/2014/main" id="{A708FAAC-26E6-4B70-87F6-6AAD0499E65A}"/>
              </a:ext>
            </a:extLst>
          </p:cNvPr>
          <p:cNvSpPr txBox="1"/>
          <p:nvPr/>
        </p:nvSpPr>
        <p:spPr>
          <a:xfrm>
            <a:off x="5850587" y="4195711"/>
            <a:ext cx="3461657" cy="1569660"/>
          </a:xfrm>
          <a:prstGeom prst="rect">
            <a:avLst/>
          </a:prstGeom>
          <a:noFill/>
        </p:spPr>
        <p:txBody>
          <a:bodyPr wrap="square" rtlCol="0" anchor="ctr">
            <a:spAutoFit/>
          </a:bodyPr>
          <a:lstStyle/>
          <a:p>
            <a:pPr algn="ctr"/>
            <a:r>
              <a:rPr lang="en-US" sz="2400" dirty="0">
                <a:solidFill>
                  <a:schemeClr val="tx2"/>
                </a:solidFill>
              </a:rPr>
              <a:t>Subgroup analysis and </a:t>
            </a:r>
            <a:r>
              <a:rPr lang="en-US" sz="2400" dirty="0" err="1">
                <a:solidFill>
                  <a:schemeClr val="tx2"/>
                </a:solidFill>
              </a:rPr>
              <a:t>CheckMate</a:t>
            </a:r>
            <a:r>
              <a:rPr lang="en-US" sz="2400" dirty="0">
                <a:solidFill>
                  <a:schemeClr val="tx2"/>
                </a:solidFill>
              </a:rPr>
              <a:t> 025 results from 2017: Minimum follow-up 26 months</a:t>
            </a:r>
          </a:p>
        </p:txBody>
      </p:sp>
      <p:sp>
        <p:nvSpPr>
          <p:cNvPr id="39" name="TextBox 38">
            <a:extLst>
              <a:ext uri="{FF2B5EF4-FFF2-40B4-BE49-F238E27FC236}">
                <a16:creationId xmlns:a16="http://schemas.microsoft.com/office/drawing/2014/main" id="{314746CF-A43F-4C56-A597-81536BF039F6}"/>
              </a:ext>
            </a:extLst>
          </p:cNvPr>
          <p:cNvSpPr txBox="1"/>
          <p:nvPr/>
        </p:nvSpPr>
        <p:spPr>
          <a:xfrm>
            <a:off x="8525223" y="4192558"/>
            <a:ext cx="3461657" cy="461665"/>
          </a:xfrm>
          <a:prstGeom prst="rect">
            <a:avLst/>
          </a:prstGeom>
          <a:noFill/>
        </p:spPr>
        <p:txBody>
          <a:bodyPr wrap="square" rtlCol="0">
            <a:spAutoFit/>
          </a:bodyPr>
          <a:lstStyle/>
          <a:p>
            <a:pPr algn="ctr"/>
            <a:r>
              <a:rPr lang="en-US" sz="2400" dirty="0">
                <a:solidFill>
                  <a:schemeClr val="tx2"/>
                </a:solidFill>
              </a:rPr>
              <a:t>Implications</a:t>
            </a:r>
          </a:p>
        </p:txBody>
      </p:sp>
      <p:sp>
        <p:nvSpPr>
          <p:cNvPr id="3" name="Rectangle 2">
            <a:extLst>
              <a:ext uri="{FF2B5EF4-FFF2-40B4-BE49-F238E27FC236}">
                <a16:creationId xmlns:a16="http://schemas.microsoft.com/office/drawing/2014/main" id="{14A0CA56-C3C9-4FB0-8D54-2BFFFC15CE53}"/>
              </a:ext>
            </a:extLst>
          </p:cNvPr>
          <p:cNvSpPr/>
          <p:nvPr/>
        </p:nvSpPr>
        <p:spPr>
          <a:xfrm>
            <a:off x="95250" y="2190750"/>
            <a:ext cx="6519130" cy="2022127"/>
          </a:xfrm>
          <a:prstGeom prst="rect">
            <a:avLst/>
          </a:prstGeom>
          <a:solidFill>
            <a:srgbClr val="F2F2F2">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65A69483-641A-4B60-BEE6-18D72F3C5568}"/>
              </a:ext>
            </a:extLst>
          </p:cNvPr>
          <p:cNvSpPr/>
          <p:nvPr/>
        </p:nvSpPr>
        <p:spPr>
          <a:xfrm>
            <a:off x="151941" y="4192558"/>
            <a:ext cx="5888226" cy="2022127"/>
          </a:xfrm>
          <a:prstGeom prst="rect">
            <a:avLst/>
          </a:prstGeom>
          <a:solidFill>
            <a:srgbClr val="F2F2F2">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81AF5E28-67CD-4186-9610-CFB301D5C765}"/>
              </a:ext>
            </a:extLst>
          </p:cNvPr>
          <p:cNvSpPr/>
          <p:nvPr/>
        </p:nvSpPr>
        <p:spPr>
          <a:xfrm>
            <a:off x="8227235" y="2190750"/>
            <a:ext cx="2777006" cy="202212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B7EF70AE-AC88-4DE4-ACC3-6E344AAF9EFB}"/>
              </a:ext>
            </a:extLst>
          </p:cNvPr>
          <p:cNvSpPr/>
          <p:nvPr/>
        </p:nvSpPr>
        <p:spPr>
          <a:xfrm>
            <a:off x="9014256" y="4243211"/>
            <a:ext cx="2702794" cy="55902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4183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2D6B5-2598-44E9-88AC-D407AFA9761F}"/>
              </a:ext>
            </a:extLst>
          </p:cNvPr>
          <p:cNvSpPr>
            <a:spLocks noGrp="1"/>
          </p:cNvSpPr>
          <p:nvPr>
            <p:ph type="title"/>
          </p:nvPr>
        </p:nvSpPr>
        <p:spPr>
          <a:xfrm>
            <a:off x="838200" y="421111"/>
            <a:ext cx="10515600" cy="1325563"/>
          </a:xfrm>
        </p:spPr>
        <p:txBody>
          <a:bodyPr>
            <a:normAutofit fontScale="90000"/>
          </a:bodyPr>
          <a:lstStyle/>
          <a:p>
            <a:r>
              <a:rPr lang="en-US" dirty="0"/>
              <a:t>How does nivolumab compare with </a:t>
            </a:r>
            <a:r>
              <a:rPr lang="en-US" dirty="0" err="1"/>
              <a:t>everolimus</a:t>
            </a:r>
            <a:br>
              <a:rPr lang="en-US" dirty="0"/>
            </a:br>
            <a:r>
              <a:rPr lang="en-US" dirty="0"/>
              <a:t>in a subgroup analysis of Japanese patients enrolled in </a:t>
            </a:r>
            <a:r>
              <a:rPr lang="en-US" dirty="0" err="1"/>
              <a:t>CheckMate</a:t>
            </a:r>
            <a:r>
              <a:rPr lang="en-US" dirty="0"/>
              <a:t> 025?</a:t>
            </a:r>
          </a:p>
        </p:txBody>
      </p:sp>
      <p:sp>
        <p:nvSpPr>
          <p:cNvPr id="7" name="Oval 6">
            <a:extLst>
              <a:ext uri="{FF2B5EF4-FFF2-40B4-BE49-F238E27FC236}">
                <a16:creationId xmlns:a16="http://schemas.microsoft.com/office/drawing/2014/main" id="{EB5AFD02-90DC-4E3F-BBFD-65C259F7AF45}"/>
              </a:ext>
            </a:extLst>
          </p:cNvPr>
          <p:cNvSpPr/>
          <p:nvPr/>
        </p:nvSpPr>
        <p:spPr>
          <a:xfrm>
            <a:off x="838200" y="2742263"/>
            <a:ext cx="1402672" cy="1402672"/>
          </a:xfrm>
          <a:prstGeom prst="ellipse">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Globe">
            <a:extLst>
              <a:ext uri="{FF2B5EF4-FFF2-40B4-BE49-F238E27FC236}">
                <a16:creationId xmlns:a16="http://schemas.microsoft.com/office/drawing/2014/main" id="{A23470C7-096D-4242-AC2B-A1B085981BBD}"/>
              </a:ext>
            </a:extLst>
          </p:cNvPr>
          <p:cNvPicPr>
            <a:picLocks noGrp="1" noChangeAspect="1"/>
          </p:cNvPicPr>
          <p:nvPr>
            <p:ph idx="1"/>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06011" y="2986399"/>
            <a:ext cx="914400" cy="914400"/>
          </a:xfrm>
        </p:spPr>
      </p:pic>
      <p:cxnSp>
        <p:nvCxnSpPr>
          <p:cNvPr id="9" name="Straight Arrow Connector 8">
            <a:extLst>
              <a:ext uri="{FF2B5EF4-FFF2-40B4-BE49-F238E27FC236}">
                <a16:creationId xmlns:a16="http://schemas.microsoft.com/office/drawing/2014/main" id="{FC0ACB67-BDD7-4065-9280-EB4C601FCAF6}"/>
              </a:ext>
            </a:extLst>
          </p:cNvPr>
          <p:cNvCxnSpPr>
            <a:cxnSpLocks/>
          </p:cNvCxnSpPr>
          <p:nvPr/>
        </p:nvCxnSpPr>
        <p:spPr>
          <a:xfrm>
            <a:off x="2432482" y="3443599"/>
            <a:ext cx="1206457" cy="0"/>
          </a:xfrm>
          <a:prstGeom prst="straightConnector1">
            <a:avLst/>
          </a:prstGeom>
          <a:ln w="76200">
            <a:solidFill>
              <a:schemeClr val="tx1"/>
            </a:solidFill>
            <a:tailEnd type="triangle"/>
          </a:ln>
        </p:spPr>
        <p:style>
          <a:lnRef idx="3">
            <a:schemeClr val="accent1"/>
          </a:lnRef>
          <a:fillRef idx="0">
            <a:schemeClr val="accent1"/>
          </a:fillRef>
          <a:effectRef idx="2">
            <a:schemeClr val="accent1"/>
          </a:effectRef>
          <a:fontRef idx="minor">
            <a:schemeClr val="tx1"/>
          </a:fontRef>
        </p:style>
      </p:cxnSp>
      <p:pic>
        <p:nvPicPr>
          <p:cNvPr id="12" name="Picture 11">
            <a:extLst>
              <a:ext uri="{FF2B5EF4-FFF2-40B4-BE49-F238E27FC236}">
                <a16:creationId xmlns:a16="http://schemas.microsoft.com/office/drawing/2014/main" id="{B4321FF5-3616-4B82-A7A7-FA4840D6861D}"/>
              </a:ext>
            </a:extLst>
          </p:cNvPr>
          <p:cNvPicPr>
            <a:picLocks noChangeAspect="1"/>
          </p:cNvPicPr>
          <p:nvPr/>
        </p:nvPicPr>
        <p:blipFill>
          <a:blip r:embed="rId5"/>
          <a:stretch>
            <a:fillRect/>
          </a:stretch>
        </p:blipFill>
        <p:spPr>
          <a:xfrm>
            <a:off x="3830549" y="2739450"/>
            <a:ext cx="1402202" cy="1408298"/>
          </a:xfrm>
          <a:prstGeom prst="rect">
            <a:avLst/>
          </a:prstGeom>
        </p:spPr>
      </p:pic>
      <p:pic>
        <p:nvPicPr>
          <p:cNvPr id="14" name="Graphic 13" descr="Magnifying glass">
            <a:extLst>
              <a:ext uri="{FF2B5EF4-FFF2-40B4-BE49-F238E27FC236}">
                <a16:creationId xmlns:a16="http://schemas.microsoft.com/office/drawing/2014/main" id="{357A00AF-E717-4520-B6D6-A051A6143EB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074450" y="2983586"/>
            <a:ext cx="914400" cy="914400"/>
          </a:xfrm>
          <a:prstGeom prst="rect">
            <a:avLst/>
          </a:prstGeom>
        </p:spPr>
      </p:pic>
      <p:pic>
        <p:nvPicPr>
          <p:cNvPr id="21" name="Picture 20">
            <a:extLst>
              <a:ext uri="{FF2B5EF4-FFF2-40B4-BE49-F238E27FC236}">
                <a16:creationId xmlns:a16="http://schemas.microsoft.com/office/drawing/2014/main" id="{24B0E63B-9200-40CE-A123-9A7E234211F4}"/>
              </a:ext>
            </a:extLst>
          </p:cNvPr>
          <p:cNvPicPr>
            <a:picLocks noChangeAspect="1"/>
          </p:cNvPicPr>
          <p:nvPr/>
        </p:nvPicPr>
        <p:blipFill>
          <a:blip r:embed="rId8"/>
          <a:stretch>
            <a:fillRect/>
          </a:stretch>
        </p:blipFill>
        <p:spPr>
          <a:xfrm>
            <a:off x="5370513" y="3202786"/>
            <a:ext cx="1450974" cy="481626"/>
          </a:xfrm>
          <a:prstGeom prst="rect">
            <a:avLst/>
          </a:prstGeom>
        </p:spPr>
      </p:pic>
      <p:pic>
        <p:nvPicPr>
          <p:cNvPr id="24" name="Picture 23">
            <a:extLst>
              <a:ext uri="{FF2B5EF4-FFF2-40B4-BE49-F238E27FC236}">
                <a16:creationId xmlns:a16="http://schemas.microsoft.com/office/drawing/2014/main" id="{C2B22099-1633-498D-B0A9-ACE34FA1230A}"/>
              </a:ext>
            </a:extLst>
          </p:cNvPr>
          <p:cNvPicPr>
            <a:picLocks noChangeAspect="1"/>
          </p:cNvPicPr>
          <p:nvPr/>
        </p:nvPicPr>
        <p:blipFill>
          <a:blip r:embed="rId5"/>
          <a:stretch>
            <a:fillRect/>
          </a:stretch>
        </p:blipFill>
        <p:spPr>
          <a:xfrm>
            <a:off x="9553267" y="2739450"/>
            <a:ext cx="1402202" cy="1408298"/>
          </a:xfrm>
          <a:prstGeom prst="rect">
            <a:avLst/>
          </a:prstGeom>
        </p:spPr>
      </p:pic>
      <p:pic>
        <p:nvPicPr>
          <p:cNvPr id="26" name="Picture 25">
            <a:extLst>
              <a:ext uri="{FF2B5EF4-FFF2-40B4-BE49-F238E27FC236}">
                <a16:creationId xmlns:a16="http://schemas.microsoft.com/office/drawing/2014/main" id="{0DB667BC-D532-4431-AF84-049EB556FC2E}"/>
              </a:ext>
            </a:extLst>
          </p:cNvPr>
          <p:cNvPicPr>
            <a:picLocks noChangeAspect="1"/>
          </p:cNvPicPr>
          <p:nvPr/>
        </p:nvPicPr>
        <p:blipFill>
          <a:blip r:embed="rId8"/>
          <a:stretch>
            <a:fillRect/>
          </a:stretch>
        </p:blipFill>
        <p:spPr>
          <a:xfrm>
            <a:off x="8232813" y="3202786"/>
            <a:ext cx="1450974" cy="481626"/>
          </a:xfrm>
          <a:prstGeom prst="rect">
            <a:avLst/>
          </a:prstGeom>
        </p:spPr>
      </p:pic>
      <p:pic>
        <p:nvPicPr>
          <p:cNvPr id="16" name="Picture 15">
            <a:extLst>
              <a:ext uri="{FF2B5EF4-FFF2-40B4-BE49-F238E27FC236}">
                <a16:creationId xmlns:a16="http://schemas.microsoft.com/office/drawing/2014/main" id="{5FA1B152-9079-443E-BC6A-411AD6511D57}"/>
              </a:ext>
            </a:extLst>
          </p:cNvPr>
          <p:cNvPicPr>
            <a:picLocks noChangeAspect="1"/>
          </p:cNvPicPr>
          <p:nvPr/>
        </p:nvPicPr>
        <p:blipFill>
          <a:blip r:embed="rId5"/>
          <a:stretch>
            <a:fillRect/>
          </a:stretch>
        </p:blipFill>
        <p:spPr>
          <a:xfrm>
            <a:off x="6691908" y="2739450"/>
            <a:ext cx="1402202" cy="1408298"/>
          </a:xfrm>
          <a:prstGeom prst="rect">
            <a:avLst/>
          </a:prstGeom>
        </p:spPr>
      </p:pic>
      <p:pic>
        <p:nvPicPr>
          <p:cNvPr id="28" name="Graphic 27" descr="Microscope">
            <a:extLst>
              <a:ext uri="{FF2B5EF4-FFF2-40B4-BE49-F238E27FC236}">
                <a16:creationId xmlns:a16="http://schemas.microsoft.com/office/drawing/2014/main" id="{C2D99030-C159-4115-BDCF-49478D82B53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897045" y="2983586"/>
            <a:ext cx="914400" cy="914400"/>
          </a:xfrm>
          <a:prstGeom prst="rect">
            <a:avLst/>
          </a:prstGeom>
        </p:spPr>
      </p:pic>
      <p:pic>
        <p:nvPicPr>
          <p:cNvPr id="31" name="Graphic 30" descr="Brain in head">
            <a:extLst>
              <a:ext uri="{FF2B5EF4-FFF2-40B4-BE49-F238E27FC236}">
                <a16:creationId xmlns:a16="http://schemas.microsoft.com/office/drawing/2014/main" id="{A70066DC-CC66-436B-8FD9-CB311E19D88E}"/>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797168" y="2983586"/>
            <a:ext cx="914400" cy="914400"/>
          </a:xfrm>
          <a:prstGeom prst="rect">
            <a:avLst/>
          </a:prstGeom>
        </p:spPr>
      </p:pic>
      <p:sp>
        <p:nvSpPr>
          <p:cNvPr id="32" name="Content Placeholder 3">
            <a:extLst>
              <a:ext uri="{FF2B5EF4-FFF2-40B4-BE49-F238E27FC236}">
                <a16:creationId xmlns:a16="http://schemas.microsoft.com/office/drawing/2014/main" id="{9651E608-BECC-487F-B854-72A79B2F3894}"/>
              </a:ext>
            </a:extLst>
          </p:cNvPr>
          <p:cNvSpPr>
            <a:spLocks noGrp="1"/>
          </p:cNvSpPr>
          <p:nvPr>
            <p:ph sz="quarter" idx="10"/>
          </p:nvPr>
        </p:nvSpPr>
        <p:spPr>
          <a:xfrm>
            <a:off x="838200" y="6362700"/>
            <a:ext cx="10515600" cy="419100"/>
          </a:xfrm>
        </p:spPr>
        <p:txBody>
          <a:bodyPr/>
          <a:lstStyle/>
          <a:p>
            <a:r>
              <a:rPr lang="en-US" dirty="0">
                <a:cs typeface="Arial" panose="020B0604020202020204" pitchFamily="34" charset="0"/>
              </a:rPr>
              <a:t>Tomita Y, et al.</a:t>
            </a:r>
            <a:r>
              <a:rPr lang="en-US" b="0" i="1" dirty="0">
                <a:solidFill>
                  <a:srgbClr val="4D5156"/>
                </a:solidFill>
                <a:effectLst/>
                <a:cs typeface="Arial" panose="020B0604020202020204" pitchFamily="34" charset="0"/>
              </a:rPr>
              <a:t> </a:t>
            </a:r>
            <a:r>
              <a:rPr lang="en-US" b="0" i="1" dirty="0" err="1">
                <a:solidFill>
                  <a:srgbClr val="4D5156"/>
                </a:solidFill>
                <a:effectLst/>
                <a:cs typeface="Arial" panose="020B0604020202020204" pitchFamily="34" charset="0"/>
              </a:rPr>
              <a:t>Jpn</a:t>
            </a:r>
            <a:r>
              <a:rPr lang="en-US" b="0" i="1" dirty="0">
                <a:solidFill>
                  <a:srgbClr val="4D5156"/>
                </a:solidFill>
                <a:effectLst/>
                <a:cs typeface="Arial" panose="020B0604020202020204" pitchFamily="34" charset="0"/>
              </a:rPr>
              <a:t> J Clin Oncol</a:t>
            </a:r>
            <a:r>
              <a:rPr lang="en-US" b="0" i="0" dirty="0">
                <a:solidFill>
                  <a:srgbClr val="4D5156"/>
                </a:solidFill>
                <a:effectLst/>
                <a:cs typeface="Arial" panose="020B0604020202020204" pitchFamily="34" charset="0"/>
              </a:rPr>
              <a:t>. </a:t>
            </a:r>
            <a:r>
              <a:rPr lang="en-US" dirty="0">
                <a:cs typeface="Arial" panose="020B0604020202020204" pitchFamily="34" charset="0"/>
              </a:rPr>
              <a:t>2017, 47(7) 639–646</a:t>
            </a:r>
          </a:p>
        </p:txBody>
      </p:sp>
      <p:sp>
        <p:nvSpPr>
          <p:cNvPr id="33" name="TextBox 32">
            <a:extLst>
              <a:ext uri="{FF2B5EF4-FFF2-40B4-BE49-F238E27FC236}">
                <a16:creationId xmlns:a16="http://schemas.microsoft.com/office/drawing/2014/main" id="{492F779F-DD66-4C54-A911-FB4CD8594D0B}"/>
              </a:ext>
            </a:extLst>
          </p:cNvPr>
          <p:cNvSpPr txBox="1"/>
          <p:nvPr/>
        </p:nvSpPr>
        <p:spPr>
          <a:xfrm>
            <a:off x="-180975" y="4192559"/>
            <a:ext cx="3461657" cy="1200329"/>
          </a:xfrm>
          <a:prstGeom prst="rect">
            <a:avLst/>
          </a:prstGeom>
          <a:noFill/>
        </p:spPr>
        <p:txBody>
          <a:bodyPr wrap="square" rtlCol="0">
            <a:spAutoFit/>
          </a:bodyPr>
          <a:lstStyle/>
          <a:p>
            <a:pPr algn="ctr"/>
            <a:r>
              <a:rPr lang="en-US" sz="2400" dirty="0" err="1">
                <a:solidFill>
                  <a:schemeClr val="tx2"/>
                </a:solidFill>
              </a:rPr>
              <a:t>CheckMate</a:t>
            </a:r>
            <a:r>
              <a:rPr lang="en-US" sz="2400" dirty="0">
                <a:solidFill>
                  <a:schemeClr val="tx2"/>
                </a:solidFill>
              </a:rPr>
              <a:t> 025 results from 2015: Minimum follow-up 15 months</a:t>
            </a:r>
          </a:p>
        </p:txBody>
      </p:sp>
      <p:sp>
        <p:nvSpPr>
          <p:cNvPr id="35" name="TextBox 34">
            <a:extLst>
              <a:ext uri="{FF2B5EF4-FFF2-40B4-BE49-F238E27FC236}">
                <a16:creationId xmlns:a16="http://schemas.microsoft.com/office/drawing/2014/main" id="{53E7D1DE-AF54-47DF-9832-19AB6D29B293}"/>
              </a:ext>
            </a:extLst>
          </p:cNvPr>
          <p:cNvSpPr txBox="1"/>
          <p:nvPr/>
        </p:nvSpPr>
        <p:spPr>
          <a:xfrm>
            <a:off x="2854735" y="4192558"/>
            <a:ext cx="3461657" cy="1200329"/>
          </a:xfrm>
          <a:prstGeom prst="rect">
            <a:avLst/>
          </a:prstGeom>
          <a:noFill/>
        </p:spPr>
        <p:txBody>
          <a:bodyPr wrap="square" rtlCol="0" anchor="ctr">
            <a:spAutoFit/>
          </a:bodyPr>
          <a:lstStyle/>
          <a:p>
            <a:pPr algn="ctr"/>
            <a:r>
              <a:rPr lang="en-US" sz="2400" dirty="0">
                <a:solidFill>
                  <a:schemeClr val="tx2"/>
                </a:solidFill>
              </a:rPr>
              <a:t>Need for subgroup analysis of Japanese patients</a:t>
            </a:r>
          </a:p>
        </p:txBody>
      </p:sp>
      <p:sp>
        <p:nvSpPr>
          <p:cNvPr id="37" name="TextBox 36">
            <a:extLst>
              <a:ext uri="{FF2B5EF4-FFF2-40B4-BE49-F238E27FC236}">
                <a16:creationId xmlns:a16="http://schemas.microsoft.com/office/drawing/2014/main" id="{A708FAAC-26E6-4B70-87F6-6AAD0499E65A}"/>
              </a:ext>
            </a:extLst>
          </p:cNvPr>
          <p:cNvSpPr txBox="1"/>
          <p:nvPr/>
        </p:nvSpPr>
        <p:spPr>
          <a:xfrm>
            <a:off x="5850587" y="4195711"/>
            <a:ext cx="3461657" cy="1569660"/>
          </a:xfrm>
          <a:prstGeom prst="rect">
            <a:avLst/>
          </a:prstGeom>
          <a:noFill/>
        </p:spPr>
        <p:txBody>
          <a:bodyPr wrap="square" rtlCol="0" anchor="ctr">
            <a:spAutoFit/>
          </a:bodyPr>
          <a:lstStyle/>
          <a:p>
            <a:pPr algn="ctr"/>
            <a:r>
              <a:rPr lang="en-US" sz="2400" dirty="0">
                <a:solidFill>
                  <a:schemeClr val="tx2"/>
                </a:solidFill>
              </a:rPr>
              <a:t>Subgroup analysis and </a:t>
            </a:r>
            <a:r>
              <a:rPr lang="en-US" sz="2400" dirty="0" err="1">
                <a:solidFill>
                  <a:schemeClr val="tx2"/>
                </a:solidFill>
              </a:rPr>
              <a:t>CheckMate</a:t>
            </a:r>
            <a:r>
              <a:rPr lang="en-US" sz="2400" dirty="0">
                <a:solidFill>
                  <a:schemeClr val="tx2"/>
                </a:solidFill>
              </a:rPr>
              <a:t> 025 results from 2017: Minimum follow-up 26 months</a:t>
            </a:r>
          </a:p>
        </p:txBody>
      </p:sp>
      <p:sp>
        <p:nvSpPr>
          <p:cNvPr id="39" name="TextBox 38">
            <a:extLst>
              <a:ext uri="{FF2B5EF4-FFF2-40B4-BE49-F238E27FC236}">
                <a16:creationId xmlns:a16="http://schemas.microsoft.com/office/drawing/2014/main" id="{314746CF-A43F-4C56-A597-81536BF039F6}"/>
              </a:ext>
            </a:extLst>
          </p:cNvPr>
          <p:cNvSpPr txBox="1"/>
          <p:nvPr/>
        </p:nvSpPr>
        <p:spPr>
          <a:xfrm>
            <a:off x="8525223" y="4192558"/>
            <a:ext cx="3461657" cy="461665"/>
          </a:xfrm>
          <a:prstGeom prst="rect">
            <a:avLst/>
          </a:prstGeom>
          <a:noFill/>
        </p:spPr>
        <p:txBody>
          <a:bodyPr wrap="square" rtlCol="0">
            <a:spAutoFit/>
          </a:bodyPr>
          <a:lstStyle/>
          <a:p>
            <a:pPr algn="ctr"/>
            <a:r>
              <a:rPr lang="en-US" sz="2400" dirty="0">
                <a:solidFill>
                  <a:schemeClr val="tx2"/>
                </a:solidFill>
              </a:rPr>
              <a:t>Implications</a:t>
            </a:r>
          </a:p>
        </p:txBody>
      </p:sp>
      <p:sp>
        <p:nvSpPr>
          <p:cNvPr id="3" name="Rectangle 2">
            <a:extLst>
              <a:ext uri="{FF2B5EF4-FFF2-40B4-BE49-F238E27FC236}">
                <a16:creationId xmlns:a16="http://schemas.microsoft.com/office/drawing/2014/main" id="{14A0CA56-C3C9-4FB0-8D54-2BFFFC15CE53}"/>
              </a:ext>
            </a:extLst>
          </p:cNvPr>
          <p:cNvSpPr/>
          <p:nvPr/>
        </p:nvSpPr>
        <p:spPr>
          <a:xfrm>
            <a:off x="95250" y="2190750"/>
            <a:ext cx="9344636" cy="2022127"/>
          </a:xfrm>
          <a:prstGeom prst="rect">
            <a:avLst/>
          </a:prstGeom>
          <a:solidFill>
            <a:srgbClr val="F2F2F2">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65A69483-641A-4B60-BEE6-18D72F3C5568}"/>
              </a:ext>
            </a:extLst>
          </p:cNvPr>
          <p:cNvSpPr/>
          <p:nvPr/>
        </p:nvSpPr>
        <p:spPr>
          <a:xfrm>
            <a:off x="151940" y="4192558"/>
            <a:ext cx="8862315" cy="2022127"/>
          </a:xfrm>
          <a:prstGeom prst="rect">
            <a:avLst/>
          </a:prstGeom>
          <a:solidFill>
            <a:srgbClr val="F2F2F2">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13401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011C6-FF6A-416C-BBEC-FF9874BE79B8}"/>
              </a:ext>
            </a:extLst>
          </p:cNvPr>
          <p:cNvSpPr>
            <a:spLocks noGrp="1"/>
          </p:cNvSpPr>
          <p:nvPr>
            <p:ph type="title"/>
          </p:nvPr>
        </p:nvSpPr>
        <p:spPr>
          <a:xfrm>
            <a:off x="838200" y="393700"/>
            <a:ext cx="10515600" cy="1325563"/>
          </a:xfrm>
        </p:spPr>
        <p:txBody>
          <a:bodyPr>
            <a:normAutofit fontScale="90000"/>
          </a:bodyPr>
          <a:lstStyle/>
          <a:p>
            <a:r>
              <a:rPr lang="en-US" dirty="0" err="1"/>
              <a:t>CheckMate</a:t>
            </a:r>
            <a:r>
              <a:rPr lang="en-US" dirty="0"/>
              <a:t> 025 was a randomized, open-label, phase 3 study of nivolumab compared with </a:t>
            </a:r>
            <a:r>
              <a:rPr lang="en-US" dirty="0" err="1"/>
              <a:t>everolimus</a:t>
            </a:r>
            <a:r>
              <a:rPr lang="en-US" dirty="0"/>
              <a:t> for previously treated </a:t>
            </a:r>
            <a:r>
              <a:rPr lang="en-US" dirty="0" err="1"/>
              <a:t>aRCC</a:t>
            </a:r>
            <a:endParaRPr lang="en-US" dirty="0"/>
          </a:p>
        </p:txBody>
      </p:sp>
      <p:sp>
        <p:nvSpPr>
          <p:cNvPr id="4" name="Content Placeholder 3">
            <a:extLst>
              <a:ext uri="{FF2B5EF4-FFF2-40B4-BE49-F238E27FC236}">
                <a16:creationId xmlns:a16="http://schemas.microsoft.com/office/drawing/2014/main" id="{8F982C69-404F-49EB-A221-2A3702ABF6AB}"/>
              </a:ext>
            </a:extLst>
          </p:cNvPr>
          <p:cNvSpPr>
            <a:spLocks noGrp="1"/>
          </p:cNvSpPr>
          <p:nvPr>
            <p:ph sz="quarter" idx="10"/>
          </p:nvPr>
        </p:nvSpPr>
        <p:spPr/>
        <p:txBody>
          <a:bodyPr/>
          <a:lstStyle/>
          <a:p>
            <a:r>
              <a:rPr lang="en-US" dirty="0" err="1">
                <a:cs typeface="Arial" panose="020B0604020202020204" pitchFamily="34" charset="0"/>
              </a:rPr>
              <a:t>Motzer</a:t>
            </a:r>
            <a:r>
              <a:rPr lang="en-US" dirty="0">
                <a:cs typeface="Arial" panose="020B0604020202020204" pitchFamily="34" charset="0"/>
              </a:rPr>
              <a:t> RJ, et al. </a:t>
            </a:r>
            <a:r>
              <a:rPr lang="en-US" i="1" dirty="0">
                <a:cs typeface="Arial" panose="020B0604020202020204" pitchFamily="34" charset="0"/>
              </a:rPr>
              <a:t>N </a:t>
            </a:r>
            <a:r>
              <a:rPr lang="en-US" i="1" dirty="0" err="1">
                <a:cs typeface="Arial" panose="020B0604020202020204" pitchFamily="34" charset="0"/>
              </a:rPr>
              <a:t>Engl</a:t>
            </a:r>
            <a:r>
              <a:rPr lang="en-US" i="1" dirty="0">
                <a:cs typeface="Arial" panose="020B0604020202020204" pitchFamily="34" charset="0"/>
              </a:rPr>
              <a:t> J Med. </a:t>
            </a:r>
            <a:r>
              <a:rPr lang="en-US" dirty="0">
                <a:cs typeface="Arial" panose="020B0604020202020204" pitchFamily="34" charset="0"/>
              </a:rPr>
              <a:t>2015;373(19):1803-1813. </a:t>
            </a:r>
          </a:p>
        </p:txBody>
      </p:sp>
      <p:sp>
        <p:nvSpPr>
          <p:cNvPr id="6" name="Rectangle 5">
            <a:extLst>
              <a:ext uri="{FF2B5EF4-FFF2-40B4-BE49-F238E27FC236}">
                <a16:creationId xmlns:a16="http://schemas.microsoft.com/office/drawing/2014/main" id="{35CBAC71-F596-4A0D-B9AB-C9700123D5CC}"/>
              </a:ext>
            </a:extLst>
          </p:cNvPr>
          <p:cNvSpPr/>
          <p:nvPr/>
        </p:nvSpPr>
        <p:spPr>
          <a:xfrm>
            <a:off x="838200" y="3537941"/>
            <a:ext cx="2562225" cy="132556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25EC1D25-0715-478E-AF90-ED4D0A874A81}"/>
              </a:ext>
            </a:extLst>
          </p:cNvPr>
          <p:cNvSpPr txBox="1"/>
          <p:nvPr/>
        </p:nvSpPr>
        <p:spPr>
          <a:xfrm>
            <a:off x="914400" y="3691432"/>
            <a:ext cx="2400300" cy="1015663"/>
          </a:xfrm>
          <a:prstGeom prst="rect">
            <a:avLst/>
          </a:prstGeom>
          <a:noFill/>
        </p:spPr>
        <p:txBody>
          <a:bodyPr wrap="square" rtlCol="0" anchor="ctr">
            <a:spAutoFit/>
          </a:bodyPr>
          <a:lstStyle/>
          <a:p>
            <a:pPr algn="ctr"/>
            <a:r>
              <a:rPr lang="en-US" sz="2000" b="1" dirty="0">
                <a:solidFill>
                  <a:schemeClr val="accent3"/>
                </a:solidFill>
              </a:rPr>
              <a:t>821 patients randomized at 146 sites in 24 countries</a:t>
            </a:r>
          </a:p>
        </p:txBody>
      </p:sp>
      <p:sp>
        <p:nvSpPr>
          <p:cNvPr id="9" name="Rectangle 8">
            <a:extLst>
              <a:ext uri="{FF2B5EF4-FFF2-40B4-BE49-F238E27FC236}">
                <a16:creationId xmlns:a16="http://schemas.microsoft.com/office/drawing/2014/main" id="{387886EE-2CA7-4BEF-BC9B-3B6475775D08}"/>
              </a:ext>
            </a:extLst>
          </p:cNvPr>
          <p:cNvSpPr/>
          <p:nvPr/>
        </p:nvSpPr>
        <p:spPr>
          <a:xfrm>
            <a:off x="7591426" y="2528887"/>
            <a:ext cx="2343150" cy="10429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FBBE0B5-3102-44C9-A89A-0156321AE081}"/>
              </a:ext>
            </a:extLst>
          </p:cNvPr>
          <p:cNvSpPr/>
          <p:nvPr/>
        </p:nvSpPr>
        <p:spPr>
          <a:xfrm>
            <a:off x="7591426" y="4895056"/>
            <a:ext cx="2343150" cy="10429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1EBBEA11-4D70-40CF-A441-031102469876}"/>
              </a:ext>
            </a:extLst>
          </p:cNvPr>
          <p:cNvSpPr txBox="1"/>
          <p:nvPr/>
        </p:nvSpPr>
        <p:spPr>
          <a:xfrm>
            <a:off x="7591426" y="2656423"/>
            <a:ext cx="2343150" cy="707886"/>
          </a:xfrm>
          <a:prstGeom prst="rect">
            <a:avLst/>
          </a:prstGeom>
          <a:noFill/>
        </p:spPr>
        <p:txBody>
          <a:bodyPr wrap="square" rtlCol="0" anchor="ctr">
            <a:spAutoFit/>
          </a:bodyPr>
          <a:lstStyle/>
          <a:p>
            <a:pPr algn="ctr"/>
            <a:r>
              <a:rPr lang="en-US" sz="2000" b="1" dirty="0">
                <a:solidFill>
                  <a:schemeClr val="accent1"/>
                </a:solidFill>
              </a:rPr>
              <a:t>406 patients received nivolumab </a:t>
            </a:r>
          </a:p>
        </p:txBody>
      </p:sp>
      <p:sp>
        <p:nvSpPr>
          <p:cNvPr id="21" name="TextBox 20">
            <a:extLst>
              <a:ext uri="{FF2B5EF4-FFF2-40B4-BE49-F238E27FC236}">
                <a16:creationId xmlns:a16="http://schemas.microsoft.com/office/drawing/2014/main" id="{FB88A648-3DF4-49EA-9724-37DD2F6839B8}"/>
              </a:ext>
            </a:extLst>
          </p:cNvPr>
          <p:cNvSpPr txBox="1"/>
          <p:nvPr/>
        </p:nvSpPr>
        <p:spPr>
          <a:xfrm>
            <a:off x="7591426" y="5062607"/>
            <a:ext cx="2343150" cy="707886"/>
          </a:xfrm>
          <a:prstGeom prst="rect">
            <a:avLst/>
          </a:prstGeom>
          <a:noFill/>
        </p:spPr>
        <p:txBody>
          <a:bodyPr wrap="square" rtlCol="0" anchor="ctr">
            <a:spAutoFit/>
          </a:bodyPr>
          <a:lstStyle/>
          <a:p>
            <a:pPr algn="ctr"/>
            <a:r>
              <a:rPr lang="en-US" sz="2000" b="1" dirty="0">
                <a:solidFill>
                  <a:schemeClr val="accent1"/>
                </a:solidFill>
              </a:rPr>
              <a:t>397 patients received </a:t>
            </a:r>
            <a:r>
              <a:rPr lang="en-US" sz="2000" b="1" dirty="0" err="1">
                <a:solidFill>
                  <a:schemeClr val="accent1"/>
                </a:solidFill>
              </a:rPr>
              <a:t>everolimus</a:t>
            </a:r>
            <a:r>
              <a:rPr lang="en-US" sz="2000" b="1" dirty="0">
                <a:solidFill>
                  <a:schemeClr val="accent1"/>
                </a:solidFill>
              </a:rPr>
              <a:t> </a:t>
            </a:r>
          </a:p>
        </p:txBody>
      </p:sp>
      <p:cxnSp>
        <p:nvCxnSpPr>
          <p:cNvPr id="23" name="Straight Connector 22">
            <a:extLst>
              <a:ext uri="{FF2B5EF4-FFF2-40B4-BE49-F238E27FC236}">
                <a16:creationId xmlns:a16="http://schemas.microsoft.com/office/drawing/2014/main" id="{9D228606-CEF1-450C-B43F-88A40D61084F}"/>
              </a:ext>
            </a:extLst>
          </p:cNvPr>
          <p:cNvCxnSpPr>
            <a:stCxn id="6" idx="3"/>
          </p:cNvCxnSpPr>
          <p:nvPr/>
        </p:nvCxnSpPr>
        <p:spPr>
          <a:xfrm flipV="1">
            <a:off x="3400425" y="4200525"/>
            <a:ext cx="2695575" cy="1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B74511DE-3142-4029-A261-57CDF2BD3BEB}"/>
              </a:ext>
            </a:extLst>
          </p:cNvPr>
          <p:cNvCxnSpPr>
            <a:cxnSpLocks/>
          </p:cNvCxnSpPr>
          <p:nvPr/>
        </p:nvCxnSpPr>
        <p:spPr>
          <a:xfrm>
            <a:off x="6095999" y="5397302"/>
            <a:ext cx="1495427"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A0F9874E-CA04-4581-9D80-8A6C40D1717D}"/>
              </a:ext>
            </a:extLst>
          </p:cNvPr>
          <p:cNvCxnSpPr>
            <a:cxnSpLocks/>
          </p:cNvCxnSpPr>
          <p:nvPr/>
        </p:nvCxnSpPr>
        <p:spPr>
          <a:xfrm>
            <a:off x="6095999" y="3050381"/>
            <a:ext cx="0" cy="117671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C250AECF-E091-4BA2-94F0-7C34DCFCEC16}"/>
              </a:ext>
            </a:extLst>
          </p:cNvPr>
          <p:cNvCxnSpPr>
            <a:cxnSpLocks/>
          </p:cNvCxnSpPr>
          <p:nvPr/>
        </p:nvCxnSpPr>
        <p:spPr>
          <a:xfrm>
            <a:off x="6095999" y="4199263"/>
            <a:ext cx="0" cy="121728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28BA964-368F-4761-AC94-CBBD96995A26}"/>
              </a:ext>
            </a:extLst>
          </p:cNvPr>
          <p:cNvCxnSpPr>
            <a:cxnSpLocks/>
          </p:cNvCxnSpPr>
          <p:nvPr/>
        </p:nvCxnSpPr>
        <p:spPr>
          <a:xfrm>
            <a:off x="6095999" y="3050381"/>
            <a:ext cx="1495427"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025B5C6B-A960-470D-8536-DDBD636BED24}"/>
              </a:ext>
            </a:extLst>
          </p:cNvPr>
          <p:cNvSpPr/>
          <p:nvPr/>
        </p:nvSpPr>
        <p:spPr>
          <a:xfrm>
            <a:off x="3400425" y="2143125"/>
            <a:ext cx="7524750" cy="4057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a:extLst>
              <a:ext uri="{FF2B5EF4-FFF2-40B4-BE49-F238E27FC236}">
                <a16:creationId xmlns:a16="http://schemas.microsoft.com/office/drawing/2014/main" id="{8117D360-76BA-4F4A-B4D7-7E4FD71590D6}"/>
              </a:ext>
            </a:extLst>
          </p:cNvPr>
          <p:cNvCxnSpPr>
            <a:cxnSpLocks/>
          </p:cNvCxnSpPr>
          <p:nvPr/>
        </p:nvCxnSpPr>
        <p:spPr>
          <a:xfrm flipV="1">
            <a:off x="3409950" y="2842518"/>
            <a:ext cx="3362325" cy="132943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F3609C06-3A8C-40D0-964A-A34662844EEA}"/>
              </a:ext>
            </a:extLst>
          </p:cNvPr>
          <p:cNvCxnSpPr>
            <a:cxnSpLocks/>
          </p:cNvCxnSpPr>
          <p:nvPr/>
        </p:nvCxnSpPr>
        <p:spPr>
          <a:xfrm flipV="1">
            <a:off x="3409950" y="4135834"/>
            <a:ext cx="3371850" cy="3611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56501100-17D5-4B29-87D2-CD1B930CA2E7}"/>
              </a:ext>
            </a:extLst>
          </p:cNvPr>
          <p:cNvCxnSpPr>
            <a:cxnSpLocks/>
          </p:cNvCxnSpPr>
          <p:nvPr/>
        </p:nvCxnSpPr>
        <p:spPr>
          <a:xfrm>
            <a:off x="3409950" y="4171950"/>
            <a:ext cx="3362325" cy="119463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3BF93AFC-DA06-4C86-9137-2DDF0A897074}"/>
              </a:ext>
            </a:extLst>
          </p:cNvPr>
          <p:cNvSpPr txBox="1"/>
          <p:nvPr/>
        </p:nvSpPr>
        <p:spPr>
          <a:xfrm>
            <a:off x="6858000" y="2438400"/>
            <a:ext cx="4200522" cy="707886"/>
          </a:xfrm>
          <a:prstGeom prst="rect">
            <a:avLst/>
          </a:prstGeom>
          <a:solidFill>
            <a:schemeClr val="accent3"/>
          </a:solidFill>
          <a:ln w="38100">
            <a:noFill/>
          </a:ln>
        </p:spPr>
        <p:txBody>
          <a:bodyPr wrap="square" rtlCol="0">
            <a:spAutoFit/>
          </a:bodyPr>
          <a:lstStyle/>
          <a:p>
            <a:pPr algn="ctr"/>
            <a:r>
              <a:rPr lang="en-US" sz="2000" b="1" dirty="0">
                <a:solidFill>
                  <a:schemeClr val="bg2"/>
                </a:solidFill>
              </a:rPr>
              <a:t>Region: US/Canada or Western Europe or rest of world</a:t>
            </a:r>
          </a:p>
        </p:txBody>
      </p:sp>
      <p:sp>
        <p:nvSpPr>
          <p:cNvPr id="30" name="TextBox 29">
            <a:extLst>
              <a:ext uri="{FF2B5EF4-FFF2-40B4-BE49-F238E27FC236}">
                <a16:creationId xmlns:a16="http://schemas.microsoft.com/office/drawing/2014/main" id="{66F8A65B-2681-4882-A62C-62633412401E}"/>
              </a:ext>
            </a:extLst>
          </p:cNvPr>
          <p:cNvSpPr txBox="1"/>
          <p:nvPr/>
        </p:nvSpPr>
        <p:spPr>
          <a:xfrm>
            <a:off x="6858000" y="3522334"/>
            <a:ext cx="4200522" cy="1015663"/>
          </a:xfrm>
          <a:prstGeom prst="rect">
            <a:avLst/>
          </a:prstGeom>
          <a:solidFill>
            <a:schemeClr val="accent3"/>
          </a:solidFill>
          <a:ln w="38100">
            <a:noFill/>
          </a:ln>
        </p:spPr>
        <p:txBody>
          <a:bodyPr wrap="square" rtlCol="0">
            <a:spAutoFit/>
          </a:bodyPr>
          <a:lstStyle/>
          <a:p>
            <a:pPr algn="ctr"/>
            <a:r>
              <a:rPr lang="en-US" sz="2000" b="1" dirty="0">
                <a:solidFill>
                  <a:schemeClr val="bg2"/>
                </a:solidFill>
              </a:rPr>
              <a:t>Memorial Sloan Kettering Cancer Center (MSKCC) prognostic risk group (favorable, intermediate, or poor)</a:t>
            </a:r>
          </a:p>
        </p:txBody>
      </p:sp>
      <p:sp>
        <p:nvSpPr>
          <p:cNvPr id="36" name="TextBox 35">
            <a:extLst>
              <a:ext uri="{FF2B5EF4-FFF2-40B4-BE49-F238E27FC236}">
                <a16:creationId xmlns:a16="http://schemas.microsoft.com/office/drawing/2014/main" id="{15157D34-25BA-4EEF-AA4E-F1ACC69B7F03}"/>
              </a:ext>
            </a:extLst>
          </p:cNvPr>
          <p:cNvSpPr txBox="1"/>
          <p:nvPr/>
        </p:nvSpPr>
        <p:spPr>
          <a:xfrm>
            <a:off x="6858000" y="4914046"/>
            <a:ext cx="4200522" cy="707886"/>
          </a:xfrm>
          <a:prstGeom prst="rect">
            <a:avLst/>
          </a:prstGeom>
          <a:solidFill>
            <a:schemeClr val="accent3"/>
          </a:solidFill>
          <a:ln w="38100">
            <a:noFill/>
          </a:ln>
        </p:spPr>
        <p:txBody>
          <a:bodyPr wrap="square" rtlCol="0">
            <a:spAutoFit/>
          </a:bodyPr>
          <a:lstStyle/>
          <a:p>
            <a:pPr algn="ctr"/>
            <a:r>
              <a:rPr lang="en-US" sz="2000" b="1" dirty="0">
                <a:solidFill>
                  <a:schemeClr val="bg2"/>
                </a:solidFill>
              </a:rPr>
              <a:t>Number of prior antiangiogenic therapy regimens (one or two)</a:t>
            </a:r>
          </a:p>
        </p:txBody>
      </p:sp>
      <p:sp>
        <p:nvSpPr>
          <p:cNvPr id="46" name="Oval 45">
            <a:extLst>
              <a:ext uri="{FF2B5EF4-FFF2-40B4-BE49-F238E27FC236}">
                <a16:creationId xmlns:a16="http://schemas.microsoft.com/office/drawing/2014/main" id="{4737465F-B884-4226-BC12-1710B027388D}"/>
              </a:ext>
            </a:extLst>
          </p:cNvPr>
          <p:cNvSpPr/>
          <p:nvPr/>
        </p:nvSpPr>
        <p:spPr>
          <a:xfrm>
            <a:off x="4117976" y="3056200"/>
            <a:ext cx="1987548" cy="1987548"/>
          </a:xfrm>
          <a:prstGeom prst="ellipse">
            <a:avLst/>
          </a:prstGeom>
          <a:solidFill>
            <a:srgbClr val="37748C">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88A158FC-BF79-4F25-98BD-4700C3343BA4}"/>
              </a:ext>
            </a:extLst>
          </p:cNvPr>
          <p:cNvSpPr txBox="1"/>
          <p:nvPr/>
        </p:nvSpPr>
        <p:spPr>
          <a:xfrm>
            <a:off x="4066645" y="3369236"/>
            <a:ext cx="2048933" cy="1321858"/>
          </a:xfrm>
          <a:prstGeom prst="rect">
            <a:avLst/>
          </a:prstGeom>
          <a:noFill/>
        </p:spPr>
        <p:txBody>
          <a:bodyPr wrap="square" rtlCol="0">
            <a:spAutoFit/>
          </a:bodyPr>
          <a:lstStyle/>
          <a:p>
            <a:pPr algn="ctr"/>
            <a:r>
              <a:rPr lang="en-US" sz="2000" b="1" dirty="0">
                <a:solidFill>
                  <a:schemeClr val="accent2"/>
                </a:solidFill>
              </a:rPr>
              <a:t>Stratified randomization (1:1 ratio) with block size of 4</a:t>
            </a:r>
          </a:p>
        </p:txBody>
      </p:sp>
      <p:sp>
        <p:nvSpPr>
          <p:cNvPr id="5" name="Rectangle 4">
            <a:extLst>
              <a:ext uri="{FF2B5EF4-FFF2-40B4-BE49-F238E27FC236}">
                <a16:creationId xmlns:a16="http://schemas.microsoft.com/office/drawing/2014/main" id="{87F9471B-3FEE-470A-9782-11963FB164C9}"/>
              </a:ext>
            </a:extLst>
          </p:cNvPr>
          <p:cNvSpPr/>
          <p:nvPr/>
        </p:nvSpPr>
        <p:spPr>
          <a:xfrm>
            <a:off x="6781800" y="2219325"/>
            <a:ext cx="4571996" cy="3800453"/>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53937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011C6-FF6A-416C-BBEC-FF9874BE79B8}"/>
              </a:ext>
            </a:extLst>
          </p:cNvPr>
          <p:cNvSpPr>
            <a:spLocks noGrp="1"/>
          </p:cNvSpPr>
          <p:nvPr>
            <p:ph type="title"/>
          </p:nvPr>
        </p:nvSpPr>
        <p:spPr>
          <a:xfrm>
            <a:off x="838200" y="393700"/>
            <a:ext cx="10515600" cy="1325563"/>
          </a:xfrm>
        </p:spPr>
        <p:txBody>
          <a:bodyPr>
            <a:normAutofit fontScale="90000"/>
          </a:bodyPr>
          <a:lstStyle/>
          <a:p>
            <a:r>
              <a:rPr lang="en-US" dirty="0" err="1"/>
              <a:t>CheckMate</a:t>
            </a:r>
            <a:r>
              <a:rPr lang="en-US" dirty="0"/>
              <a:t> 025 was a randomized, open-label, phase 3 study of nivolumab compared with </a:t>
            </a:r>
            <a:r>
              <a:rPr lang="en-US" dirty="0" err="1"/>
              <a:t>everolimus</a:t>
            </a:r>
            <a:r>
              <a:rPr lang="en-US" dirty="0"/>
              <a:t> for previously treated </a:t>
            </a:r>
            <a:r>
              <a:rPr lang="en-US" dirty="0" err="1"/>
              <a:t>aRCC</a:t>
            </a:r>
            <a:endParaRPr lang="en-US" dirty="0"/>
          </a:p>
        </p:txBody>
      </p:sp>
      <p:sp>
        <p:nvSpPr>
          <p:cNvPr id="4" name="Content Placeholder 3">
            <a:extLst>
              <a:ext uri="{FF2B5EF4-FFF2-40B4-BE49-F238E27FC236}">
                <a16:creationId xmlns:a16="http://schemas.microsoft.com/office/drawing/2014/main" id="{8F982C69-404F-49EB-A221-2A3702ABF6AB}"/>
              </a:ext>
            </a:extLst>
          </p:cNvPr>
          <p:cNvSpPr>
            <a:spLocks noGrp="1"/>
          </p:cNvSpPr>
          <p:nvPr>
            <p:ph sz="quarter" idx="10"/>
          </p:nvPr>
        </p:nvSpPr>
        <p:spPr/>
        <p:txBody>
          <a:bodyPr/>
          <a:lstStyle/>
          <a:p>
            <a:r>
              <a:rPr lang="en-US" dirty="0" err="1">
                <a:cs typeface="Arial" panose="020B0604020202020204" pitchFamily="34" charset="0"/>
              </a:rPr>
              <a:t>Motzer</a:t>
            </a:r>
            <a:r>
              <a:rPr lang="en-US" dirty="0">
                <a:cs typeface="Arial" panose="020B0604020202020204" pitchFamily="34" charset="0"/>
              </a:rPr>
              <a:t> RJ, et al. </a:t>
            </a:r>
            <a:r>
              <a:rPr lang="en-US" i="1" dirty="0">
                <a:cs typeface="Arial" panose="020B0604020202020204" pitchFamily="34" charset="0"/>
              </a:rPr>
              <a:t>N </a:t>
            </a:r>
            <a:r>
              <a:rPr lang="en-US" i="1" dirty="0" err="1">
                <a:cs typeface="Arial" panose="020B0604020202020204" pitchFamily="34" charset="0"/>
              </a:rPr>
              <a:t>Engl</a:t>
            </a:r>
            <a:r>
              <a:rPr lang="en-US" i="1" dirty="0">
                <a:cs typeface="Arial" panose="020B0604020202020204" pitchFamily="34" charset="0"/>
              </a:rPr>
              <a:t> J Med. </a:t>
            </a:r>
            <a:r>
              <a:rPr lang="en-US" dirty="0">
                <a:cs typeface="Arial" panose="020B0604020202020204" pitchFamily="34" charset="0"/>
              </a:rPr>
              <a:t>2015;373(19):1803-1813. </a:t>
            </a:r>
          </a:p>
        </p:txBody>
      </p:sp>
      <p:sp>
        <p:nvSpPr>
          <p:cNvPr id="6" name="Rectangle 5">
            <a:extLst>
              <a:ext uri="{FF2B5EF4-FFF2-40B4-BE49-F238E27FC236}">
                <a16:creationId xmlns:a16="http://schemas.microsoft.com/office/drawing/2014/main" id="{35CBAC71-F596-4A0D-B9AB-C9700123D5CC}"/>
              </a:ext>
            </a:extLst>
          </p:cNvPr>
          <p:cNvSpPr/>
          <p:nvPr/>
        </p:nvSpPr>
        <p:spPr>
          <a:xfrm>
            <a:off x="838200" y="3537941"/>
            <a:ext cx="2562225" cy="132556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25EC1D25-0715-478E-AF90-ED4D0A874A81}"/>
              </a:ext>
            </a:extLst>
          </p:cNvPr>
          <p:cNvSpPr txBox="1"/>
          <p:nvPr/>
        </p:nvSpPr>
        <p:spPr>
          <a:xfrm>
            <a:off x="914400" y="3691432"/>
            <a:ext cx="2400300" cy="1015663"/>
          </a:xfrm>
          <a:prstGeom prst="rect">
            <a:avLst/>
          </a:prstGeom>
          <a:noFill/>
        </p:spPr>
        <p:txBody>
          <a:bodyPr wrap="square" rtlCol="0" anchor="ctr">
            <a:spAutoFit/>
          </a:bodyPr>
          <a:lstStyle/>
          <a:p>
            <a:pPr algn="ctr"/>
            <a:r>
              <a:rPr lang="en-US" sz="2000" b="1" dirty="0">
                <a:solidFill>
                  <a:schemeClr val="accent3"/>
                </a:solidFill>
              </a:rPr>
              <a:t>821 patients randomized at 146 sites in 24 countries</a:t>
            </a:r>
          </a:p>
        </p:txBody>
      </p:sp>
      <p:sp>
        <p:nvSpPr>
          <p:cNvPr id="9" name="Rectangle 8">
            <a:extLst>
              <a:ext uri="{FF2B5EF4-FFF2-40B4-BE49-F238E27FC236}">
                <a16:creationId xmlns:a16="http://schemas.microsoft.com/office/drawing/2014/main" id="{387886EE-2CA7-4BEF-BC9B-3B6475775D08}"/>
              </a:ext>
            </a:extLst>
          </p:cNvPr>
          <p:cNvSpPr/>
          <p:nvPr/>
        </p:nvSpPr>
        <p:spPr>
          <a:xfrm>
            <a:off x="7591426" y="2528887"/>
            <a:ext cx="2343150" cy="10429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FBBE0B5-3102-44C9-A89A-0156321AE081}"/>
              </a:ext>
            </a:extLst>
          </p:cNvPr>
          <p:cNvSpPr/>
          <p:nvPr/>
        </p:nvSpPr>
        <p:spPr>
          <a:xfrm>
            <a:off x="7591426" y="4895056"/>
            <a:ext cx="2343150" cy="10429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1EBBEA11-4D70-40CF-A441-031102469876}"/>
              </a:ext>
            </a:extLst>
          </p:cNvPr>
          <p:cNvSpPr txBox="1"/>
          <p:nvPr/>
        </p:nvSpPr>
        <p:spPr>
          <a:xfrm>
            <a:off x="7591426" y="2656423"/>
            <a:ext cx="2343150" cy="707886"/>
          </a:xfrm>
          <a:prstGeom prst="rect">
            <a:avLst/>
          </a:prstGeom>
          <a:noFill/>
        </p:spPr>
        <p:txBody>
          <a:bodyPr wrap="square" rtlCol="0" anchor="ctr">
            <a:spAutoFit/>
          </a:bodyPr>
          <a:lstStyle/>
          <a:p>
            <a:pPr algn="ctr"/>
            <a:r>
              <a:rPr lang="en-US" sz="2000" b="1" dirty="0">
                <a:solidFill>
                  <a:schemeClr val="accent1"/>
                </a:solidFill>
              </a:rPr>
              <a:t>406 patients received nivolumab </a:t>
            </a:r>
          </a:p>
        </p:txBody>
      </p:sp>
      <p:sp>
        <p:nvSpPr>
          <p:cNvPr id="21" name="TextBox 20">
            <a:extLst>
              <a:ext uri="{FF2B5EF4-FFF2-40B4-BE49-F238E27FC236}">
                <a16:creationId xmlns:a16="http://schemas.microsoft.com/office/drawing/2014/main" id="{FB88A648-3DF4-49EA-9724-37DD2F6839B8}"/>
              </a:ext>
            </a:extLst>
          </p:cNvPr>
          <p:cNvSpPr txBox="1"/>
          <p:nvPr/>
        </p:nvSpPr>
        <p:spPr>
          <a:xfrm>
            <a:off x="7591426" y="5062607"/>
            <a:ext cx="2343150" cy="707886"/>
          </a:xfrm>
          <a:prstGeom prst="rect">
            <a:avLst/>
          </a:prstGeom>
          <a:noFill/>
        </p:spPr>
        <p:txBody>
          <a:bodyPr wrap="square" rtlCol="0" anchor="ctr">
            <a:spAutoFit/>
          </a:bodyPr>
          <a:lstStyle/>
          <a:p>
            <a:pPr algn="ctr"/>
            <a:r>
              <a:rPr lang="en-US" sz="2000" b="1" dirty="0">
                <a:solidFill>
                  <a:schemeClr val="accent1"/>
                </a:solidFill>
              </a:rPr>
              <a:t>397 patients received </a:t>
            </a:r>
            <a:r>
              <a:rPr lang="en-US" sz="2000" b="1" dirty="0" err="1">
                <a:solidFill>
                  <a:schemeClr val="accent1"/>
                </a:solidFill>
              </a:rPr>
              <a:t>everolimus</a:t>
            </a:r>
            <a:r>
              <a:rPr lang="en-US" sz="2000" b="1" dirty="0">
                <a:solidFill>
                  <a:schemeClr val="accent1"/>
                </a:solidFill>
              </a:rPr>
              <a:t> </a:t>
            </a:r>
          </a:p>
        </p:txBody>
      </p:sp>
      <p:cxnSp>
        <p:nvCxnSpPr>
          <p:cNvPr id="23" name="Straight Connector 22">
            <a:extLst>
              <a:ext uri="{FF2B5EF4-FFF2-40B4-BE49-F238E27FC236}">
                <a16:creationId xmlns:a16="http://schemas.microsoft.com/office/drawing/2014/main" id="{9D228606-CEF1-450C-B43F-88A40D61084F}"/>
              </a:ext>
            </a:extLst>
          </p:cNvPr>
          <p:cNvCxnSpPr>
            <a:stCxn id="6" idx="3"/>
          </p:cNvCxnSpPr>
          <p:nvPr/>
        </p:nvCxnSpPr>
        <p:spPr>
          <a:xfrm flipV="1">
            <a:off x="3400425" y="4200525"/>
            <a:ext cx="2695575" cy="1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B74511DE-3142-4029-A261-57CDF2BD3BEB}"/>
              </a:ext>
            </a:extLst>
          </p:cNvPr>
          <p:cNvCxnSpPr>
            <a:cxnSpLocks/>
          </p:cNvCxnSpPr>
          <p:nvPr/>
        </p:nvCxnSpPr>
        <p:spPr>
          <a:xfrm>
            <a:off x="6095999" y="5397302"/>
            <a:ext cx="1495427"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A0F9874E-CA04-4581-9D80-8A6C40D1717D}"/>
              </a:ext>
            </a:extLst>
          </p:cNvPr>
          <p:cNvCxnSpPr>
            <a:cxnSpLocks/>
          </p:cNvCxnSpPr>
          <p:nvPr/>
        </p:nvCxnSpPr>
        <p:spPr>
          <a:xfrm>
            <a:off x="6095999" y="3050381"/>
            <a:ext cx="0" cy="117671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C250AECF-E091-4BA2-94F0-7C34DCFCEC16}"/>
              </a:ext>
            </a:extLst>
          </p:cNvPr>
          <p:cNvCxnSpPr>
            <a:cxnSpLocks/>
          </p:cNvCxnSpPr>
          <p:nvPr/>
        </p:nvCxnSpPr>
        <p:spPr>
          <a:xfrm>
            <a:off x="6095999" y="4199263"/>
            <a:ext cx="0" cy="121728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28BA964-368F-4761-AC94-CBBD96995A26}"/>
              </a:ext>
            </a:extLst>
          </p:cNvPr>
          <p:cNvCxnSpPr>
            <a:cxnSpLocks/>
          </p:cNvCxnSpPr>
          <p:nvPr/>
        </p:nvCxnSpPr>
        <p:spPr>
          <a:xfrm>
            <a:off x="6095999" y="3050381"/>
            <a:ext cx="1495427"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025B5C6B-A960-470D-8536-DDBD636BED24}"/>
              </a:ext>
            </a:extLst>
          </p:cNvPr>
          <p:cNvSpPr/>
          <p:nvPr/>
        </p:nvSpPr>
        <p:spPr>
          <a:xfrm>
            <a:off x="3400425" y="2143125"/>
            <a:ext cx="7524750" cy="4057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a:extLst>
              <a:ext uri="{FF2B5EF4-FFF2-40B4-BE49-F238E27FC236}">
                <a16:creationId xmlns:a16="http://schemas.microsoft.com/office/drawing/2014/main" id="{8117D360-76BA-4F4A-B4D7-7E4FD71590D6}"/>
              </a:ext>
            </a:extLst>
          </p:cNvPr>
          <p:cNvCxnSpPr>
            <a:cxnSpLocks/>
          </p:cNvCxnSpPr>
          <p:nvPr/>
        </p:nvCxnSpPr>
        <p:spPr>
          <a:xfrm flipV="1">
            <a:off x="3409950" y="2842518"/>
            <a:ext cx="3362325" cy="132943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F3609C06-3A8C-40D0-964A-A34662844EEA}"/>
              </a:ext>
            </a:extLst>
          </p:cNvPr>
          <p:cNvCxnSpPr>
            <a:cxnSpLocks/>
          </p:cNvCxnSpPr>
          <p:nvPr/>
        </p:nvCxnSpPr>
        <p:spPr>
          <a:xfrm flipV="1">
            <a:off x="3409950" y="4135834"/>
            <a:ext cx="3371850" cy="3611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56501100-17D5-4B29-87D2-CD1B930CA2E7}"/>
              </a:ext>
            </a:extLst>
          </p:cNvPr>
          <p:cNvCxnSpPr>
            <a:cxnSpLocks/>
          </p:cNvCxnSpPr>
          <p:nvPr/>
        </p:nvCxnSpPr>
        <p:spPr>
          <a:xfrm>
            <a:off x="3409950" y="4171950"/>
            <a:ext cx="3362325" cy="119463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3BF93AFC-DA06-4C86-9137-2DDF0A897074}"/>
              </a:ext>
            </a:extLst>
          </p:cNvPr>
          <p:cNvSpPr txBox="1"/>
          <p:nvPr/>
        </p:nvSpPr>
        <p:spPr>
          <a:xfrm>
            <a:off x="6858000" y="2438400"/>
            <a:ext cx="4200522" cy="707886"/>
          </a:xfrm>
          <a:prstGeom prst="rect">
            <a:avLst/>
          </a:prstGeom>
          <a:solidFill>
            <a:schemeClr val="accent3"/>
          </a:solidFill>
          <a:ln w="38100">
            <a:noFill/>
          </a:ln>
        </p:spPr>
        <p:txBody>
          <a:bodyPr wrap="square" rtlCol="0">
            <a:spAutoFit/>
          </a:bodyPr>
          <a:lstStyle/>
          <a:p>
            <a:pPr algn="ctr"/>
            <a:r>
              <a:rPr lang="en-US" sz="2000" b="1" dirty="0">
                <a:solidFill>
                  <a:schemeClr val="bg2"/>
                </a:solidFill>
              </a:rPr>
              <a:t>Region: US/Canada or Western Europe or rest of world</a:t>
            </a:r>
          </a:p>
        </p:txBody>
      </p:sp>
      <p:sp>
        <p:nvSpPr>
          <p:cNvPr id="30" name="TextBox 29">
            <a:extLst>
              <a:ext uri="{FF2B5EF4-FFF2-40B4-BE49-F238E27FC236}">
                <a16:creationId xmlns:a16="http://schemas.microsoft.com/office/drawing/2014/main" id="{66F8A65B-2681-4882-A62C-62633412401E}"/>
              </a:ext>
            </a:extLst>
          </p:cNvPr>
          <p:cNvSpPr txBox="1"/>
          <p:nvPr/>
        </p:nvSpPr>
        <p:spPr>
          <a:xfrm>
            <a:off x="6858000" y="3522334"/>
            <a:ext cx="4200522" cy="1015663"/>
          </a:xfrm>
          <a:prstGeom prst="rect">
            <a:avLst/>
          </a:prstGeom>
          <a:solidFill>
            <a:schemeClr val="accent3"/>
          </a:solidFill>
          <a:ln w="38100">
            <a:noFill/>
          </a:ln>
        </p:spPr>
        <p:txBody>
          <a:bodyPr wrap="square" rtlCol="0">
            <a:spAutoFit/>
          </a:bodyPr>
          <a:lstStyle/>
          <a:p>
            <a:pPr algn="ctr"/>
            <a:r>
              <a:rPr lang="en-US" sz="2000" b="1" dirty="0">
                <a:solidFill>
                  <a:schemeClr val="bg2"/>
                </a:solidFill>
              </a:rPr>
              <a:t>Memorial Sloan Kettering Cancer Center (MSKCC) prognostic risk group (favorable, intermediate, or poor)</a:t>
            </a:r>
          </a:p>
        </p:txBody>
      </p:sp>
      <p:sp>
        <p:nvSpPr>
          <p:cNvPr id="36" name="TextBox 35">
            <a:extLst>
              <a:ext uri="{FF2B5EF4-FFF2-40B4-BE49-F238E27FC236}">
                <a16:creationId xmlns:a16="http://schemas.microsoft.com/office/drawing/2014/main" id="{15157D34-25BA-4EEF-AA4E-F1ACC69B7F03}"/>
              </a:ext>
            </a:extLst>
          </p:cNvPr>
          <p:cNvSpPr txBox="1"/>
          <p:nvPr/>
        </p:nvSpPr>
        <p:spPr>
          <a:xfrm>
            <a:off x="6858000" y="4914046"/>
            <a:ext cx="4200522" cy="707886"/>
          </a:xfrm>
          <a:prstGeom prst="rect">
            <a:avLst/>
          </a:prstGeom>
          <a:solidFill>
            <a:schemeClr val="accent3"/>
          </a:solidFill>
          <a:ln w="38100">
            <a:noFill/>
          </a:ln>
        </p:spPr>
        <p:txBody>
          <a:bodyPr wrap="square" rtlCol="0">
            <a:spAutoFit/>
          </a:bodyPr>
          <a:lstStyle/>
          <a:p>
            <a:pPr algn="ctr"/>
            <a:r>
              <a:rPr lang="en-US" sz="2000" b="1" dirty="0">
                <a:solidFill>
                  <a:schemeClr val="bg2"/>
                </a:solidFill>
              </a:rPr>
              <a:t>Number of prior antiangiogenic therapy regimens (one or two)</a:t>
            </a:r>
          </a:p>
        </p:txBody>
      </p:sp>
      <p:sp>
        <p:nvSpPr>
          <p:cNvPr id="46" name="Oval 45">
            <a:extLst>
              <a:ext uri="{FF2B5EF4-FFF2-40B4-BE49-F238E27FC236}">
                <a16:creationId xmlns:a16="http://schemas.microsoft.com/office/drawing/2014/main" id="{4737465F-B884-4226-BC12-1710B027388D}"/>
              </a:ext>
            </a:extLst>
          </p:cNvPr>
          <p:cNvSpPr/>
          <p:nvPr/>
        </p:nvSpPr>
        <p:spPr>
          <a:xfrm>
            <a:off x="4117976" y="3056200"/>
            <a:ext cx="1987548" cy="1987548"/>
          </a:xfrm>
          <a:prstGeom prst="ellipse">
            <a:avLst/>
          </a:prstGeom>
          <a:solidFill>
            <a:srgbClr val="37748C">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88A158FC-BF79-4F25-98BD-4700C3343BA4}"/>
              </a:ext>
            </a:extLst>
          </p:cNvPr>
          <p:cNvSpPr txBox="1"/>
          <p:nvPr/>
        </p:nvSpPr>
        <p:spPr>
          <a:xfrm>
            <a:off x="4066645" y="3369236"/>
            <a:ext cx="2048933" cy="1321858"/>
          </a:xfrm>
          <a:prstGeom prst="rect">
            <a:avLst/>
          </a:prstGeom>
          <a:noFill/>
        </p:spPr>
        <p:txBody>
          <a:bodyPr wrap="square" rtlCol="0">
            <a:spAutoFit/>
          </a:bodyPr>
          <a:lstStyle/>
          <a:p>
            <a:pPr algn="ctr"/>
            <a:r>
              <a:rPr lang="en-US" sz="2000" b="1" dirty="0">
                <a:solidFill>
                  <a:schemeClr val="accent2"/>
                </a:solidFill>
              </a:rPr>
              <a:t>Stratified randomization (1:1 ratio) with block size of 4</a:t>
            </a:r>
          </a:p>
        </p:txBody>
      </p:sp>
      <p:sp>
        <p:nvSpPr>
          <p:cNvPr id="5" name="Rectangle 4">
            <a:extLst>
              <a:ext uri="{FF2B5EF4-FFF2-40B4-BE49-F238E27FC236}">
                <a16:creationId xmlns:a16="http://schemas.microsoft.com/office/drawing/2014/main" id="{87F9471B-3FEE-470A-9782-11963FB164C9}"/>
              </a:ext>
            </a:extLst>
          </p:cNvPr>
          <p:cNvSpPr/>
          <p:nvPr/>
        </p:nvSpPr>
        <p:spPr>
          <a:xfrm>
            <a:off x="6781800" y="3429000"/>
            <a:ext cx="4571996" cy="259077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31685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011C6-FF6A-416C-BBEC-FF9874BE79B8}"/>
              </a:ext>
            </a:extLst>
          </p:cNvPr>
          <p:cNvSpPr>
            <a:spLocks noGrp="1"/>
          </p:cNvSpPr>
          <p:nvPr>
            <p:ph type="title"/>
          </p:nvPr>
        </p:nvSpPr>
        <p:spPr>
          <a:xfrm>
            <a:off x="838200" y="393700"/>
            <a:ext cx="10515600" cy="1325563"/>
          </a:xfrm>
        </p:spPr>
        <p:txBody>
          <a:bodyPr>
            <a:normAutofit fontScale="90000"/>
          </a:bodyPr>
          <a:lstStyle/>
          <a:p>
            <a:r>
              <a:rPr lang="en-US" dirty="0" err="1"/>
              <a:t>CheckMate</a:t>
            </a:r>
            <a:r>
              <a:rPr lang="en-US" dirty="0"/>
              <a:t> 025 was a randomized, open-label, phase 3 study of nivolumab compared with </a:t>
            </a:r>
            <a:r>
              <a:rPr lang="en-US" dirty="0" err="1"/>
              <a:t>everolimus</a:t>
            </a:r>
            <a:r>
              <a:rPr lang="en-US" dirty="0"/>
              <a:t> for previously treated </a:t>
            </a:r>
            <a:r>
              <a:rPr lang="en-US" dirty="0" err="1"/>
              <a:t>aRCC</a:t>
            </a:r>
            <a:endParaRPr lang="en-US" dirty="0"/>
          </a:p>
        </p:txBody>
      </p:sp>
      <p:sp>
        <p:nvSpPr>
          <p:cNvPr id="4" name="Content Placeholder 3">
            <a:extLst>
              <a:ext uri="{FF2B5EF4-FFF2-40B4-BE49-F238E27FC236}">
                <a16:creationId xmlns:a16="http://schemas.microsoft.com/office/drawing/2014/main" id="{8F982C69-404F-49EB-A221-2A3702ABF6AB}"/>
              </a:ext>
            </a:extLst>
          </p:cNvPr>
          <p:cNvSpPr>
            <a:spLocks noGrp="1"/>
          </p:cNvSpPr>
          <p:nvPr>
            <p:ph sz="quarter" idx="10"/>
          </p:nvPr>
        </p:nvSpPr>
        <p:spPr/>
        <p:txBody>
          <a:bodyPr/>
          <a:lstStyle/>
          <a:p>
            <a:r>
              <a:rPr lang="en-US" dirty="0" err="1">
                <a:cs typeface="Arial" panose="020B0604020202020204" pitchFamily="34" charset="0"/>
              </a:rPr>
              <a:t>Motzer</a:t>
            </a:r>
            <a:r>
              <a:rPr lang="en-US" dirty="0">
                <a:cs typeface="Arial" panose="020B0604020202020204" pitchFamily="34" charset="0"/>
              </a:rPr>
              <a:t> RJ, et al. </a:t>
            </a:r>
            <a:r>
              <a:rPr lang="en-US" i="1" dirty="0">
                <a:cs typeface="Arial" panose="020B0604020202020204" pitchFamily="34" charset="0"/>
              </a:rPr>
              <a:t>N </a:t>
            </a:r>
            <a:r>
              <a:rPr lang="en-US" i="1" dirty="0" err="1">
                <a:cs typeface="Arial" panose="020B0604020202020204" pitchFamily="34" charset="0"/>
              </a:rPr>
              <a:t>Engl</a:t>
            </a:r>
            <a:r>
              <a:rPr lang="en-US" i="1" dirty="0">
                <a:cs typeface="Arial" panose="020B0604020202020204" pitchFamily="34" charset="0"/>
              </a:rPr>
              <a:t> J Med. </a:t>
            </a:r>
            <a:r>
              <a:rPr lang="en-US" dirty="0">
                <a:cs typeface="Arial" panose="020B0604020202020204" pitchFamily="34" charset="0"/>
              </a:rPr>
              <a:t>2015;373(19):1803-1813. </a:t>
            </a:r>
          </a:p>
        </p:txBody>
      </p:sp>
      <p:sp>
        <p:nvSpPr>
          <p:cNvPr id="6" name="Rectangle 5">
            <a:extLst>
              <a:ext uri="{FF2B5EF4-FFF2-40B4-BE49-F238E27FC236}">
                <a16:creationId xmlns:a16="http://schemas.microsoft.com/office/drawing/2014/main" id="{35CBAC71-F596-4A0D-B9AB-C9700123D5CC}"/>
              </a:ext>
            </a:extLst>
          </p:cNvPr>
          <p:cNvSpPr/>
          <p:nvPr/>
        </p:nvSpPr>
        <p:spPr>
          <a:xfrm>
            <a:off x="838200" y="3537941"/>
            <a:ext cx="2562225" cy="132556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25EC1D25-0715-478E-AF90-ED4D0A874A81}"/>
              </a:ext>
            </a:extLst>
          </p:cNvPr>
          <p:cNvSpPr txBox="1"/>
          <p:nvPr/>
        </p:nvSpPr>
        <p:spPr>
          <a:xfrm>
            <a:off x="914400" y="3691432"/>
            <a:ext cx="2400300" cy="1015663"/>
          </a:xfrm>
          <a:prstGeom prst="rect">
            <a:avLst/>
          </a:prstGeom>
          <a:noFill/>
        </p:spPr>
        <p:txBody>
          <a:bodyPr wrap="square" rtlCol="0" anchor="ctr">
            <a:spAutoFit/>
          </a:bodyPr>
          <a:lstStyle/>
          <a:p>
            <a:pPr algn="ctr"/>
            <a:r>
              <a:rPr lang="en-US" sz="2000" b="1" dirty="0">
                <a:solidFill>
                  <a:schemeClr val="accent3"/>
                </a:solidFill>
              </a:rPr>
              <a:t>821 patients randomized at 146 sites in 24 countries</a:t>
            </a:r>
          </a:p>
        </p:txBody>
      </p:sp>
      <p:sp>
        <p:nvSpPr>
          <p:cNvPr id="9" name="Rectangle 8">
            <a:extLst>
              <a:ext uri="{FF2B5EF4-FFF2-40B4-BE49-F238E27FC236}">
                <a16:creationId xmlns:a16="http://schemas.microsoft.com/office/drawing/2014/main" id="{387886EE-2CA7-4BEF-BC9B-3B6475775D08}"/>
              </a:ext>
            </a:extLst>
          </p:cNvPr>
          <p:cNvSpPr/>
          <p:nvPr/>
        </p:nvSpPr>
        <p:spPr>
          <a:xfrm>
            <a:off x="7591426" y="2528887"/>
            <a:ext cx="2343150" cy="10429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FBBE0B5-3102-44C9-A89A-0156321AE081}"/>
              </a:ext>
            </a:extLst>
          </p:cNvPr>
          <p:cNvSpPr/>
          <p:nvPr/>
        </p:nvSpPr>
        <p:spPr>
          <a:xfrm>
            <a:off x="7591426" y="4895056"/>
            <a:ext cx="2343150" cy="10429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1EBBEA11-4D70-40CF-A441-031102469876}"/>
              </a:ext>
            </a:extLst>
          </p:cNvPr>
          <p:cNvSpPr txBox="1"/>
          <p:nvPr/>
        </p:nvSpPr>
        <p:spPr>
          <a:xfrm>
            <a:off x="7591426" y="2656423"/>
            <a:ext cx="2343150" cy="707886"/>
          </a:xfrm>
          <a:prstGeom prst="rect">
            <a:avLst/>
          </a:prstGeom>
          <a:noFill/>
        </p:spPr>
        <p:txBody>
          <a:bodyPr wrap="square" rtlCol="0" anchor="ctr">
            <a:spAutoFit/>
          </a:bodyPr>
          <a:lstStyle/>
          <a:p>
            <a:pPr algn="ctr"/>
            <a:r>
              <a:rPr lang="en-US" sz="2000" b="1" dirty="0">
                <a:solidFill>
                  <a:schemeClr val="accent1"/>
                </a:solidFill>
              </a:rPr>
              <a:t>406 patients received nivolumab </a:t>
            </a:r>
          </a:p>
        </p:txBody>
      </p:sp>
      <p:sp>
        <p:nvSpPr>
          <p:cNvPr id="21" name="TextBox 20">
            <a:extLst>
              <a:ext uri="{FF2B5EF4-FFF2-40B4-BE49-F238E27FC236}">
                <a16:creationId xmlns:a16="http://schemas.microsoft.com/office/drawing/2014/main" id="{FB88A648-3DF4-49EA-9724-37DD2F6839B8}"/>
              </a:ext>
            </a:extLst>
          </p:cNvPr>
          <p:cNvSpPr txBox="1"/>
          <p:nvPr/>
        </p:nvSpPr>
        <p:spPr>
          <a:xfrm>
            <a:off x="7591426" y="5062607"/>
            <a:ext cx="2343150" cy="707886"/>
          </a:xfrm>
          <a:prstGeom prst="rect">
            <a:avLst/>
          </a:prstGeom>
          <a:noFill/>
        </p:spPr>
        <p:txBody>
          <a:bodyPr wrap="square" rtlCol="0" anchor="ctr">
            <a:spAutoFit/>
          </a:bodyPr>
          <a:lstStyle/>
          <a:p>
            <a:pPr algn="ctr"/>
            <a:r>
              <a:rPr lang="en-US" sz="2000" b="1" dirty="0">
                <a:solidFill>
                  <a:schemeClr val="accent1"/>
                </a:solidFill>
              </a:rPr>
              <a:t>397 patients received </a:t>
            </a:r>
            <a:r>
              <a:rPr lang="en-US" sz="2000" b="1" dirty="0" err="1">
                <a:solidFill>
                  <a:schemeClr val="accent1"/>
                </a:solidFill>
              </a:rPr>
              <a:t>everolimus</a:t>
            </a:r>
            <a:r>
              <a:rPr lang="en-US" sz="2000" b="1" dirty="0">
                <a:solidFill>
                  <a:schemeClr val="accent1"/>
                </a:solidFill>
              </a:rPr>
              <a:t> </a:t>
            </a:r>
          </a:p>
        </p:txBody>
      </p:sp>
      <p:cxnSp>
        <p:nvCxnSpPr>
          <p:cNvPr id="23" name="Straight Connector 22">
            <a:extLst>
              <a:ext uri="{FF2B5EF4-FFF2-40B4-BE49-F238E27FC236}">
                <a16:creationId xmlns:a16="http://schemas.microsoft.com/office/drawing/2014/main" id="{9D228606-CEF1-450C-B43F-88A40D61084F}"/>
              </a:ext>
            </a:extLst>
          </p:cNvPr>
          <p:cNvCxnSpPr>
            <a:stCxn id="6" idx="3"/>
          </p:cNvCxnSpPr>
          <p:nvPr/>
        </p:nvCxnSpPr>
        <p:spPr>
          <a:xfrm flipV="1">
            <a:off x="3400425" y="4200525"/>
            <a:ext cx="2695575" cy="1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B74511DE-3142-4029-A261-57CDF2BD3BEB}"/>
              </a:ext>
            </a:extLst>
          </p:cNvPr>
          <p:cNvCxnSpPr>
            <a:cxnSpLocks/>
          </p:cNvCxnSpPr>
          <p:nvPr/>
        </p:nvCxnSpPr>
        <p:spPr>
          <a:xfrm>
            <a:off x="6095999" y="5397302"/>
            <a:ext cx="1495427"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A0F9874E-CA04-4581-9D80-8A6C40D1717D}"/>
              </a:ext>
            </a:extLst>
          </p:cNvPr>
          <p:cNvCxnSpPr>
            <a:cxnSpLocks/>
          </p:cNvCxnSpPr>
          <p:nvPr/>
        </p:nvCxnSpPr>
        <p:spPr>
          <a:xfrm>
            <a:off x="6095999" y="3050381"/>
            <a:ext cx="0" cy="117671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C250AECF-E091-4BA2-94F0-7C34DCFCEC16}"/>
              </a:ext>
            </a:extLst>
          </p:cNvPr>
          <p:cNvCxnSpPr>
            <a:cxnSpLocks/>
          </p:cNvCxnSpPr>
          <p:nvPr/>
        </p:nvCxnSpPr>
        <p:spPr>
          <a:xfrm>
            <a:off x="6095999" y="4199263"/>
            <a:ext cx="0" cy="121728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28BA964-368F-4761-AC94-CBBD96995A26}"/>
              </a:ext>
            </a:extLst>
          </p:cNvPr>
          <p:cNvCxnSpPr>
            <a:cxnSpLocks/>
          </p:cNvCxnSpPr>
          <p:nvPr/>
        </p:nvCxnSpPr>
        <p:spPr>
          <a:xfrm>
            <a:off x="6095999" y="3050381"/>
            <a:ext cx="1495427"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025B5C6B-A960-470D-8536-DDBD636BED24}"/>
              </a:ext>
            </a:extLst>
          </p:cNvPr>
          <p:cNvSpPr/>
          <p:nvPr/>
        </p:nvSpPr>
        <p:spPr>
          <a:xfrm>
            <a:off x="3400425" y="2143125"/>
            <a:ext cx="7524750" cy="4057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a:extLst>
              <a:ext uri="{FF2B5EF4-FFF2-40B4-BE49-F238E27FC236}">
                <a16:creationId xmlns:a16="http://schemas.microsoft.com/office/drawing/2014/main" id="{8117D360-76BA-4F4A-B4D7-7E4FD71590D6}"/>
              </a:ext>
            </a:extLst>
          </p:cNvPr>
          <p:cNvCxnSpPr>
            <a:cxnSpLocks/>
          </p:cNvCxnSpPr>
          <p:nvPr/>
        </p:nvCxnSpPr>
        <p:spPr>
          <a:xfrm flipV="1">
            <a:off x="3409950" y="2842518"/>
            <a:ext cx="3362325" cy="132943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F3609C06-3A8C-40D0-964A-A34662844EEA}"/>
              </a:ext>
            </a:extLst>
          </p:cNvPr>
          <p:cNvCxnSpPr>
            <a:cxnSpLocks/>
          </p:cNvCxnSpPr>
          <p:nvPr/>
        </p:nvCxnSpPr>
        <p:spPr>
          <a:xfrm flipV="1">
            <a:off x="3409950" y="4135834"/>
            <a:ext cx="3371850" cy="3611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56501100-17D5-4B29-87D2-CD1B930CA2E7}"/>
              </a:ext>
            </a:extLst>
          </p:cNvPr>
          <p:cNvCxnSpPr>
            <a:cxnSpLocks/>
          </p:cNvCxnSpPr>
          <p:nvPr/>
        </p:nvCxnSpPr>
        <p:spPr>
          <a:xfrm>
            <a:off x="3409950" y="4171950"/>
            <a:ext cx="3362325" cy="119463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3BF93AFC-DA06-4C86-9137-2DDF0A897074}"/>
              </a:ext>
            </a:extLst>
          </p:cNvPr>
          <p:cNvSpPr txBox="1"/>
          <p:nvPr/>
        </p:nvSpPr>
        <p:spPr>
          <a:xfrm>
            <a:off x="6858000" y="2438400"/>
            <a:ext cx="4200522" cy="707886"/>
          </a:xfrm>
          <a:prstGeom prst="rect">
            <a:avLst/>
          </a:prstGeom>
          <a:solidFill>
            <a:schemeClr val="accent3"/>
          </a:solidFill>
          <a:ln w="38100">
            <a:noFill/>
          </a:ln>
        </p:spPr>
        <p:txBody>
          <a:bodyPr wrap="square" rtlCol="0">
            <a:spAutoFit/>
          </a:bodyPr>
          <a:lstStyle/>
          <a:p>
            <a:pPr algn="ctr"/>
            <a:r>
              <a:rPr lang="en-US" sz="2000" b="1" dirty="0">
                <a:solidFill>
                  <a:schemeClr val="bg2"/>
                </a:solidFill>
              </a:rPr>
              <a:t>Region: US/Canada or Western Europe or rest of world</a:t>
            </a:r>
          </a:p>
        </p:txBody>
      </p:sp>
      <p:sp>
        <p:nvSpPr>
          <p:cNvPr id="30" name="TextBox 29">
            <a:extLst>
              <a:ext uri="{FF2B5EF4-FFF2-40B4-BE49-F238E27FC236}">
                <a16:creationId xmlns:a16="http://schemas.microsoft.com/office/drawing/2014/main" id="{66F8A65B-2681-4882-A62C-62633412401E}"/>
              </a:ext>
            </a:extLst>
          </p:cNvPr>
          <p:cNvSpPr txBox="1"/>
          <p:nvPr/>
        </p:nvSpPr>
        <p:spPr>
          <a:xfrm>
            <a:off x="6858000" y="3522334"/>
            <a:ext cx="4200522" cy="1015663"/>
          </a:xfrm>
          <a:prstGeom prst="rect">
            <a:avLst/>
          </a:prstGeom>
          <a:solidFill>
            <a:schemeClr val="accent3"/>
          </a:solidFill>
          <a:ln w="38100">
            <a:noFill/>
          </a:ln>
        </p:spPr>
        <p:txBody>
          <a:bodyPr wrap="square" rtlCol="0">
            <a:spAutoFit/>
          </a:bodyPr>
          <a:lstStyle/>
          <a:p>
            <a:pPr algn="ctr"/>
            <a:r>
              <a:rPr lang="en-US" sz="2000" b="1" dirty="0">
                <a:solidFill>
                  <a:schemeClr val="bg2"/>
                </a:solidFill>
              </a:rPr>
              <a:t>Memorial Sloan Kettering Cancer Center (MSKCC) prognostic risk group (favorable, intermediate, or poor)</a:t>
            </a:r>
          </a:p>
        </p:txBody>
      </p:sp>
      <p:sp>
        <p:nvSpPr>
          <p:cNvPr id="36" name="TextBox 35">
            <a:extLst>
              <a:ext uri="{FF2B5EF4-FFF2-40B4-BE49-F238E27FC236}">
                <a16:creationId xmlns:a16="http://schemas.microsoft.com/office/drawing/2014/main" id="{15157D34-25BA-4EEF-AA4E-F1ACC69B7F03}"/>
              </a:ext>
            </a:extLst>
          </p:cNvPr>
          <p:cNvSpPr txBox="1"/>
          <p:nvPr/>
        </p:nvSpPr>
        <p:spPr>
          <a:xfrm>
            <a:off x="6858000" y="4914046"/>
            <a:ext cx="4200522" cy="707886"/>
          </a:xfrm>
          <a:prstGeom prst="rect">
            <a:avLst/>
          </a:prstGeom>
          <a:solidFill>
            <a:schemeClr val="accent3"/>
          </a:solidFill>
          <a:ln w="38100">
            <a:noFill/>
          </a:ln>
        </p:spPr>
        <p:txBody>
          <a:bodyPr wrap="square" rtlCol="0">
            <a:spAutoFit/>
          </a:bodyPr>
          <a:lstStyle/>
          <a:p>
            <a:pPr algn="ctr"/>
            <a:r>
              <a:rPr lang="en-US" sz="2000" b="1" dirty="0">
                <a:solidFill>
                  <a:schemeClr val="bg2"/>
                </a:solidFill>
              </a:rPr>
              <a:t>Number of prior antiangiogenic therapy regimens (one or two)</a:t>
            </a:r>
          </a:p>
        </p:txBody>
      </p:sp>
      <p:sp>
        <p:nvSpPr>
          <p:cNvPr id="46" name="Oval 45">
            <a:extLst>
              <a:ext uri="{FF2B5EF4-FFF2-40B4-BE49-F238E27FC236}">
                <a16:creationId xmlns:a16="http://schemas.microsoft.com/office/drawing/2014/main" id="{4737465F-B884-4226-BC12-1710B027388D}"/>
              </a:ext>
            </a:extLst>
          </p:cNvPr>
          <p:cNvSpPr/>
          <p:nvPr/>
        </p:nvSpPr>
        <p:spPr>
          <a:xfrm>
            <a:off x="4117976" y="3056200"/>
            <a:ext cx="1987548" cy="1987548"/>
          </a:xfrm>
          <a:prstGeom prst="ellipse">
            <a:avLst/>
          </a:prstGeom>
          <a:solidFill>
            <a:srgbClr val="37748C">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88A158FC-BF79-4F25-98BD-4700C3343BA4}"/>
              </a:ext>
            </a:extLst>
          </p:cNvPr>
          <p:cNvSpPr txBox="1"/>
          <p:nvPr/>
        </p:nvSpPr>
        <p:spPr>
          <a:xfrm>
            <a:off x="4066645" y="3369236"/>
            <a:ext cx="2048933" cy="1321858"/>
          </a:xfrm>
          <a:prstGeom prst="rect">
            <a:avLst/>
          </a:prstGeom>
          <a:noFill/>
        </p:spPr>
        <p:txBody>
          <a:bodyPr wrap="square" rtlCol="0">
            <a:spAutoFit/>
          </a:bodyPr>
          <a:lstStyle/>
          <a:p>
            <a:pPr algn="ctr"/>
            <a:r>
              <a:rPr lang="en-US" sz="2000" b="1" dirty="0">
                <a:solidFill>
                  <a:schemeClr val="accent2"/>
                </a:solidFill>
              </a:rPr>
              <a:t>Stratified randomization (1:1 ratio) with block size of 4</a:t>
            </a:r>
          </a:p>
        </p:txBody>
      </p:sp>
      <p:sp>
        <p:nvSpPr>
          <p:cNvPr id="5" name="Rectangle 4">
            <a:extLst>
              <a:ext uri="{FF2B5EF4-FFF2-40B4-BE49-F238E27FC236}">
                <a16:creationId xmlns:a16="http://schemas.microsoft.com/office/drawing/2014/main" id="{87F9471B-3FEE-470A-9782-11963FB164C9}"/>
              </a:ext>
            </a:extLst>
          </p:cNvPr>
          <p:cNvSpPr/>
          <p:nvPr/>
        </p:nvSpPr>
        <p:spPr>
          <a:xfrm>
            <a:off x="6781800" y="4657326"/>
            <a:ext cx="4571996" cy="136245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64433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011C6-FF6A-416C-BBEC-FF9874BE79B8}"/>
              </a:ext>
            </a:extLst>
          </p:cNvPr>
          <p:cNvSpPr>
            <a:spLocks noGrp="1"/>
          </p:cNvSpPr>
          <p:nvPr>
            <p:ph type="title"/>
          </p:nvPr>
        </p:nvSpPr>
        <p:spPr>
          <a:xfrm>
            <a:off x="838200" y="393700"/>
            <a:ext cx="10515600" cy="1325563"/>
          </a:xfrm>
        </p:spPr>
        <p:txBody>
          <a:bodyPr>
            <a:normAutofit fontScale="90000"/>
          </a:bodyPr>
          <a:lstStyle/>
          <a:p>
            <a:r>
              <a:rPr lang="en-US" dirty="0" err="1"/>
              <a:t>CheckMate</a:t>
            </a:r>
            <a:r>
              <a:rPr lang="en-US" dirty="0"/>
              <a:t> 025 was a randomized, open-label, phase 3 study of nivolumab compared with </a:t>
            </a:r>
            <a:r>
              <a:rPr lang="en-US" dirty="0" err="1"/>
              <a:t>everolimus</a:t>
            </a:r>
            <a:r>
              <a:rPr lang="en-US" dirty="0"/>
              <a:t> for previously treated </a:t>
            </a:r>
            <a:r>
              <a:rPr lang="en-US" dirty="0" err="1"/>
              <a:t>aRCC</a:t>
            </a:r>
            <a:endParaRPr lang="en-US" dirty="0"/>
          </a:p>
        </p:txBody>
      </p:sp>
      <p:sp>
        <p:nvSpPr>
          <p:cNvPr id="4" name="Content Placeholder 3">
            <a:extLst>
              <a:ext uri="{FF2B5EF4-FFF2-40B4-BE49-F238E27FC236}">
                <a16:creationId xmlns:a16="http://schemas.microsoft.com/office/drawing/2014/main" id="{8F982C69-404F-49EB-A221-2A3702ABF6AB}"/>
              </a:ext>
            </a:extLst>
          </p:cNvPr>
          <p:cNvSpPr>
            <a:spLocks noGrp="1"/>
          </p:cNvSpPr>
          <p:nvPr>
            <p:ph sz="quarter" idx="10"/>
          </p:nvPr>
        </p:nvSpPr>
        <p:spPr/>
        <p:txBody>
          <a:bodyPr/>
          <a:lstStyle/>
          <a:p>
            <a:r>
              <a:rPr lang="en-US" dirty="0" err="1">
                <a:cs typeface="Arial" panose="020B0604020202020204" pitchFamily="34" charset="0"/>
              </a:rPr>
              <a:t>Motzer</a:t>
            </a:r>
            <a:r>
              <a:rPr lang="en-US" dirty="0">
                <a:cs typeface="Arial" panose="020B0604020202020204" pitchFamily="34" charset="0"/>
              </a:rPr>
              <a:t> RJ, et al. </a:t>
            </a:r>
            <a:r>
              <a:rPr lang="en-US" i="1" dirty="0">
                <a:cs typeface="Arial" panose="020B0604020202020204" pitchFamily="34" charset="0"/>
              </a:rPr>
              <a:t>N </a:t>
            </a:r>
            <a:r>
              <a:rPr lang="en-US" i="1" dirty="0" err="1">
                <a:cs typeface="Arial" panose="020B0604020202020204" pitchFamily="34" charset="0"/>
              </a:rPr>
              <a:t>Engl</a:t>
            </a:r>
            <a:r>
              <a:rPr lang="en-US" i="1" dirty="0">
                <a:cs typeface="Arial" panose="020B0604020202020204" pitchFamily="34" charset="0"/>
              </a:rPr>
              <a:t> J Med. </a:t>
            </a:r>
            <a:r>
              <a:rPr lang="en-US" dirty="0">
                <a:cs typeface="Arial" panose="020B0604020202020204" pitchFamily="34" charset="0"/>
              </a:rPr>
              <a:t>2015;373(19):1803-1813. </a:t>
            </a:r>
          </a:p>
        </p:txBody>
      </p:sp>
      <p:sp>
        <p:nvSpPr>
          <p:cNvPr id="6" name="Rectangle 5">
            <a:extLst>
              <a:ext uri="{FF2B5EF4-FFF2-40B4-BE49-F238E27FC236}">
                <a16:creationId xmlns:a16="http://schemas.microsoft.com/office/drawing/2014/main" id="{35CBAC71-F596-4A0D-B9AB-C9700123D5CC}"/>
              </a:ext>
            </a:extLst>
          </p:cNvPr>
          <p:cNvSpPr/>
          <p:nvPr/>
        </p:nvSpPr>
        <p:spPr>
          <a:xfrm>
            <a:off x="838200" y="3537941"/>
            <a:ext cx="2562225" cy="132556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25EC1D25-0715-478E-AF90-ED4D0A874A81}"/>
              </a:ext>
            </a:extLst>
          </p:cNvPr>
          <p:cNvSpPr txBox="1"/>
          <p:nvPr/>
        </p:nvSpPr>
        <p:spPr>
          <a:xfrm>
            <a:off x="914400" y="3691432"/>
            <a:ext cx="2400300" cy="1015663"/>
          </a:xfrm>
          <a:prstGeom prst="rect">
            <a:avLst/>
          </a:prstGeom>
          <a:noFill/>
        </p:spPr>
        <p:txBody>
          <a:bodyPr wrap="square" rtlCol="0" anchor="ctr">
            <a:spAutoFit/>
          </a:bodyPr>
          <a:lstStyle/>
          <a:p>
            <a:pPr algn="ctr"/>
            <a:r>
              <a:rPr lang="en-US" sz="2000" b="1" dirty="0">
                <a:solidFill>
                  <a:schemeClr val="accent3"/>
                </a:solidFill>
              </a:rPr>
              <a:t>821 patients randomized at 146 sites in 24 countries</a:t>
            </a:r>
          </a:p>
        </p:txBody>
      </p:sp>
      <p:sp>
        <p:nvSpPr>
          <p:cNvPr id="9" name="Rectangle 8">
            <a:extLst>
              <a:ext uri="{FF2B5EF4-FFF2-40B4-BE49-F238E27FC236}">
                <a16:creationId xmlns:a16="http://schemas.microsoft.com/office/drawing/2014/main" id="{387886EE-2CA7-4BEF-BC9B-3B6475775D08}"/>
              </a:ext>
            </a:extLst>
          </p:cNvPr>
          <p:cNvSpPr/>
          <p:nvPr/>
        </p:nvSpPr>
        <p:spPr>
          <a:xfrm>
            <a:off x="7591426" y="2528887"/>
            <a:ext cx="2343150" cy="10429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FBBE0B5-3102-44C9-A89A-0156321AE081}"/>
              </a:ext>
            </a:extLst>
          </p:cNvPr>
          <p:cNvSpPr/>
          <p:nvPr/>
        </p:nvSpPr>
        <p:spPr>
          <a:xfrm>
            <a:off x="7591426" y="4895056"/>
            <a:ext cx="2343150" cy="10429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1EBBEA11-4D70-40CF-A441-031102469876}"/>
              </a:ext>
            </a:extLst>
          </p:cNvPr>
          <p:cNvSpPr txBox="1"/>
          <p:nvPr/>
        </p:nvSpPr>
        <p:spPr>
          <a:xfrm>
            <a:off x="7591426" y="2656423"/>
            <a:ext cx="2343150" cy="707886"/>
          </a:xfrm>
          <a:prstGeom prst="rect">
            <a:avLst/>
          </a:prstGeom>
          <a:noFill/>
        </p:spPr>
        <p:txBody>
          <a:bodyPr wrap="square" rtlCol="0" anchor="ctr">
            <a:spAutoFit/>
          </a:bodyPr>
          <a:lstStyle/>
          <a:p>
            <a:pPr algn="ctr"/>
            <a:r>
              <a:rPr lang="en-US" sz="2000" b="1" dirty="0">
                <a:solidFill>
                  <a:schemeClr val="accent1"/>
                </a:solidFill>
              </a:rPr>
              <a:t>406 patients received nivolumab </a:t>
            </a:r>
          </a:p>
        </p:txBody>
      </p:sp>
      <p:sp>
        <p:nvSpPr>
          <p:cNvPr id="21" name="TextBox 20">
            <a:extLst>
              <a:ext uri="{FF2B5EF4-FFF2-40B4-BE49-F238E27FC236}">
                <a16:creationId xmlns:a16="http://schemas.microsoft.com/office/drawing/2014/main" id="{FB88A648-3DF4-49EA-9724-37DD2F6839B8}"/>
              </a:ext>
            </a:extLst>
          </p:cNvPr>
          <p:cNvSpPr txBox="1"/>
          <p:nvPr/>
        </p:nvSpPr>
        <p:spPr>
          <a:xfrm>
            <a:off x="7591426" y="5062607"/>
            <a:ext cx="2343150" cy="707886"/>
          </a:xfrm>
          <a:prstGeom prst="rect">
            <a:avLst/>
          </a:prstGeom>
          <a:noFill/>
        </p:spPr>
        <p:txBody>
          <a:bodyPr wrap="square" rtlCol="0" anchor="ctr">
            <a:spAutoFit/>
          </a:bodyPr>
          <a:lstStyle/>
          <a:p>
            <a:pPr algn="ctr"/>
            <a:r>
              <a:rPr lang="en-US" sz="2000" b="1" dirty="0">
                <a:solidFill>
                  <a:schemeClr val="accent1"/>
                </a:solidFill>
              </a:rPr>
              <a:t>397 patients received </a:t>
            </a:r>
            <a:r>
              <a:rPr lang="en-US" sz="2000" b="1" dirty="0" err="1">
                <a:solidFill>
                  <a:schemeClr val="accent1"/>
                </a:solidFill>
              </a:rPr>
              <a:t>everolimus</a:t>
            </a:r>
            <a:r>
              <a:rPr lang="en-US" sz="2000" b="1" dirty="0">
                <a:solidFill>
                  <a:schemeClr val="accent1"/>
                </a:solidFill>
              </a:rPr>
              <a:t> </a:t>
            </a:r>
          </a:p>
        </p:txBody>
      </p:sp>
      <p:cxnSp>
        <p:nvCxnSpPr>
          <p:cNvPr id="23" name="Straight Connector 22">
            <a:extLst>
              <a:ext uri="{FF2B5EF4-FFF2-40B4-BE49-F238E27FC236}">
                <a16:creationId xmlns:a16="http://schemas.microsoft.com/office/drawing/2014/main" id="{9D228606-CEF1-450C-B43F-88A40D61084F}"/>
              </a:ext>
            </a:extLst>
          </p:cNvPr>
          <p:cNvCxnSpPr>
            <a:stCxn id="6" idx="3"/>
          </p:cNvCxnSpPr>
          <p:nvPr/>
        </p:nvCxnSpPr>
        <p:spPr>
          <a:xfrm flipV="1">
            <a:off x="3400425" y="4200525"/>
            <a:ext cx="2695575" cy="1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B74511DE-3142-4029-A261-57CDF2BD3BEB}"/>
              </a:ext>
            </a:extLst>
          </p:cNvPr>
          <p:cNvCxnSpPr>
            <a:cxnSpLocks/>
          </p:cNvCxnSpPr>
          <p:nvPr/>
        </p:nvCxnSpPr>
        <p:spPr>
          <a:xfrm>
            <a:off x="6095999" y="5397302"/>
            <a:ext cx="1495427"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A0F9874E-CA04-4581-9D80-8A6C40D1717D}"/>
              </a:ext>
            </a:extLst>
          </p:cNvPr>
          <p:cNvCxnSpPr>
            <a:cxnSpLocks/>
          </p:cNvCxnSpPr>
          <p:nvPr/>
        </p:nvCxnSpPr>
        <p:spPr>
          <a:xfrm>
            <a:off x="6095999" y="3050381"/>
            <a:ext cx="0" cy="117671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C250AECF-E091-4BA2-94F0-7C34DCFCEC16}"/>
              </a:ext>
            </a:extLst>
          </p:cNvPr>
          <p:cNvCxnSpPr>
            <a:cxnSpLocks/>
          </p:cNvCxnSpPr>
          <p:nvPr/>
        </p:nvCxnSpPr>
        <p:spPr>
          <a:xfrm>
            <a:off x="6095999" y="4199263"/>
            <a:ext cx="0" cy="121728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28BA964-368F-4761-AC94-CBBD96995A26}"/>
              </a:ext>
            </a:extLst>
          </p:cNvPr>
          <p:cNvCxnSpPr>
            <a:cxnSpLocks/>
          </p:cNvCxnSpPr>
          <p:nvPr/>
        </p:nvCxnSpPr>
        <p:spPr>
          <a:xfrm>
            <a:off x="6095999" y="3050381"/>
            <a:ext cx="1495427"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025B5C6B-A960-470D-8536-DDBD636BED24}"/>
              </a:ext>
            </a:extLst>
          </p:cNvPr>
          <p:cNvSpPr/>
          <p:nvPr/>
        </p:nvSpPr>
        <p:spPr>
          <a:xfrm>
            <a:off x="3400425" y="2143125"/>
            <a:ext cx="7524750" cy="4057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a:extLst>
              <a:ext uri="{FF2B5EF4-FFF2-40B4-BE49-F238E27FC236}">
                <a16:creationId xmlns:a16="http://schemas.microsoft.com/office/drawing/2014/main" id="{8117D360-76BA-4F4A-B4D7-7E4FD71590D6}"/>
              </a:ext>
            </a:extLst>
          </p:cNvPr>
          <p:cNvCxnSpPr>
            <a:cxnSpLocks/>
          </p:cNvCxnSpPr>
          <p:nvPr/>
        </p:nvCxnSpPr>
        <p:spPr>
          <a:xfrm flipV="1">
            <a:off x="3409950" y="2842518"/>
            <a:ext cx="3362325" cy="132943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F3609C06-3A8C-40D0-964A-A34662844EEA}"/>
              </a:ext>
            </a:extLst>
          </p:cNvPr>
          <p:cNvCxnSpPr>
            <a:cxnSpLocks/>
          </p:cNvCxnSpPr>
          <p:nvPr/>
        </p:nvCxnSpPr>
        <p:spPr>
          <a:xfrm flipV="1">
            <a:off x="3409950" y="4135834"/>
            <a:ext cx="3371850" cy="3611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56501100-17D5-4B29-87D2-CD1B930CA2E7}"/>
              </a:ext>
            </a:extLst>
          </p:cNvPr>
          <p:cNvCxnSpPr>
            <a:cxnSpLocks/>
          </p:cNvCxnSpPr>
          <p:nvPr/>
        </p:nvCxnSpPr>
        <p:spPr>
          <a:xfrm>
            <a:off x="3409950" y="4171950"/>
            <a:ext cx="3362325" cy="119463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3BF93AFC-DA06-4C86-9137-2DDF0A897074}"/>
              </a:ext>
            </a:extLst>
          </p:cNvPr>
          <p:cNvSpPr txBox="1"/>
          <p:nvPr/>
        </p:nvSpPr>
        <p:spPr>
          <a:xfrm>
            <a:off x="6858000" y="2438400"/>
            <a:ext cx="4200522" cy="707886"/>
          </a:xfrm>
          <a:prstGeom prst="rect">
            <a:avLst/>
          </a:prstGeom>
          <a:solidFill>
            <a:schemeClr val="accent3"/>
          </a:solidFill>
          <a:ln w="38100">
            <a:noFill/>
          </a:ln>
        </p:spPr>
        <p:txBody>
          <a:bodyPr wrap="square" rtlCol="0">
            <a:spAutoFit/>
          </a:bodyPr>
          <a:lstStyle/>
          <a:p>
            <a:pPr algn="ctr"/>
            <a:r>
              <a:rPr lang="en-US" sz="2000" b="1" dirty="0">
                <a:solidFill>
                  <a:schemeClr val="bg2"/>
                </a:solidFill>
              </a:rPr>
              <a:t>Region: US/Canada or Western Europe or rest of world</a:t>
            </a:r>
          </a:p>
        </p:txBody>
      </p:sp>
      <p:sp>
        <p:nvSpPr>
          <p:cNvPr id="30" name="TextBox 29">
            <a:extLst>
              <a:ext uri="{FF2B5EF4-FFF2-40B4-BE49-F238E27FC236}">
                <a16:creationId xmlns:a16="http://schemas.microsoft.com/office/drawing/2014/main" id="{66F8A65B-2681-4882-A62C-62633412401E}"/>
              </a:ext>
            </a:extLst>
          </p:cNvPr>
          <p:cNvSpPr txBox="1"/>
          <p:nvPr/>
        </p:nvSpPr>
        <p:spPr>
          <a:xfrm>
            <a:off x="6858000" y="3522334"/>
            <a:ext cx="4200522" cy="1015663"/>
          </a:xfrm>
          <a:prstGeom prst="rect">
            <a:avLst/>
          </a:prstGeom>
          <a:solidFill>
            <a:schemeClr val="accent3"/>
          </a:solidFill>
          <a:ln w="38100">
            <a:noFill/>
          </a:ln>
        </p:spPr>
        <p:txBody>
          <a:bodyPr wrap="square" rtlCol="0">
            <a:spAutoFit/>
          </a:bodyPr>
          <a:lstStyle/>
          <a:p>
            <a:pPr algn="ctr"/>
            <a:r>
              <a:rPr lang="en-US" sz="2000" b="1" dirty="0">
                <a:solidFill>
                  <a:schemeClr val="bg2"/>
                </a:solidFill>
              </a:rPr>
              <a:t>Memorial Sloan Kettering Cancer Center (MSKCC) prognostic risk group (favorable, intermediate, or poor)</a:t>
            </a:r>
          </a:p>
        </p:txBody>
      </p:sp>
      <p:sp>
        <p:nvSpPr>
          <p:cNvPr id="36" name="TextBox 35">
            <a:extLst>
              <a:ext uri="{FF2B5EF4-FFF2-40B4-BE49-F238E27FC236}">
                <a16:creationId xmlns:a16="http://schemas.microsoft.com/office/drawing/2014/main" id="{15157D34-25BA-4EEF-AA4E-F1ACC69B7F03}"/>
              </a:ext>
            </a:extLst>
          </p:cNvPr>
          <p:cNvSpPr txBox="1"/>
          <p:nvPr/>
        </p:nvSpPr>
        <p:spPr>
          <a:xfrm>
            <a:off x="6858000" y="4914046"/>
            <a:ext cx="4200522" cy="707886"/>
          </a:xfrm>
          <a:prstGeom prst="rect">
            <a:avLst/>
          </a:prstGeom>
          <a:solidFill>
            <a:schemeClr val="accent3"/>
          </a:solidFill>
          <a:ln w="38100">
            <a:noFill/>
          </a:ln>
        </p:spPr>
        <p:txBody>
          <a:bodyPr wrap="square" rtlCol="0">
            <a:spAutoFit/>
          </a:bodyPr>
          <a:lstStyle/>
          <a:p>
            <a:pPr algn="ctr"/>
            <a:r>
              <a:rPr lang="en-US" sz="2000" b="1" dirty="0">
                <a:solidFill>
                  <a:schemeClr val="bg2"/>
                </a:solidFill>
              </a:rPr>
              <a:t>Number of prior antiangiogenic therapy regimens (one or two)</a:t>
            </a:r>
          </a:p>
        </p:txBody>
      </p:sp>
      <p:sp>
        <p:nvSpPr>
          <p:cNvPr id="46" name="Oval 45">
            <a:extLst>
              <a:ext uri="{FF2B5EF4-FFF2-40B4-BE49-F238E27FC236}">
                <a16:creationId xmlns:a16="http://schemas.microsoft.com/office/drawing/2014/main" id="{4737465F-B884-4226-BC12-1710B027388D}"/>
              </a:ext>
            </a:extLst>
          </p:cNvPr>
          <p:cNvSpPr/>
          <p:nvPr/>
        </p:nvSpPr>
        <p:spPr>
          <a:xfrm>
            <a:off x="4117976" y="3056200"/>
            <a:ext cx="1987548" cy="1987548"/>
          </a:xfrm>
          <a:prstGeom prst="ellipse">
            <a:avLst/>
          </a:prstGeom>
          <a:solidFill>
            <a:srgbClr val="37748C">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88A158FC-BF79-4F25-98BD-4700C3343BA4}"/>
              </a:ext>
            </a:extLst>
          </p:cNvPr>
          <p:cNvSpPr txBox="1"/>
          <p:nvPr/>
        </p:nvSpPr>
        <p:spPr>
          <a:xfrm>
            <a:off x="4066645" y="3369236"/>
            <a:ext cx="2048933" cy="1321858"/>
          </a:xfrm>
          <a:prstGeom prst="rect">
            <a:avLst/>
          </a:prstGeom>
          <a:noFill/>
        </p:spPr>
        <p:txBody>
          <a:bodyPr wrap="square" rtlCol="0">
            <a:spAutoFit/>
          </a:bodyPr>
          <a:lstStyle/>
          <a:p>
            <a:pPr algn="ctr"/>
            <a:r>
              <a:rPr lang="en-US" sz="2000" b="1" dirty="0">
                <a:solidFill>
                  <a:schemeClr val="accent2"/>
                </a:solidFill>
              </a:rPr>
              <a:t>Stratified randomization (1:1 ratio) with block size of 4</a:t>
            </a:r>
          </a:p>
        </p:txBody>
      </p:sp>
    </p:spTree>
    <p:extLst>
      <p:ext uri="{BB962C8B-B14F-4D97-AF65-F5344CB8AC3E}">
        <p14:creationId xmlns:p14="http://schemas.microsoft.com/office/powerpoint/2010/main" val="3748535070"/>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345259"/>
      </a:dk2>
      <a:lt2>
        <a:srgbClr val="F2F2F2"/>
      </a:lt2>
      <a:accent1>
        <a:srgbClr val="37748C"/>
      </a:accent1>
      <a:accent2>
        <a:srgbClr val="F2DC99"/>
      </a:accent2>
      <a:accent3>
        <a:srgbClr val="4BA68C"/>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7356</TotalTime>
  <Words>2445</Words>
  <Application>Microsoft Office PowerPoint</Application>
  <PresentationFormat>Widescreen</PresentationFormat>
  <Paragraphs>303</Paragraphs>
  <Slides>26</Slides>
  <Notes>21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AdvOT8608a8d1+03</vt:lpstr>
      <vt:lpstr>AdvOTbc475f09</vt:lpstr>
      <vt:lpstr>Arial</vt:lpstr>
      <vt:lpstr>Arial</vt:lpstr>
      <vt:lpstr>BlinkMacSystemFont</vt:lpstr>
      <vt:lpstr>Calibri</vt:lpstr>
      <vt:lpstr>Calibri Light</vt:lpstr>
      <vt:lpstr>Times New Roman</vt:lpstr>
      <vt:lpstr>Office Theme</vt:lpstr>
      <vt:lpstr>Benefit of Nivolumab for Japanese Patients With Previously Treated Advanced Renal Cell Carcinoma</vt:lpstr>
      <vt:lpstr>How does nivolumab compare with everolimus in a subgroup analysis of Japanese patients enrolled in CheckMate 025?</vt:lpstr>
      <vt:lpstr>How does nivolumab compare with everolimus in a subgroup analysis of Japanese patients enrolled in CheckMate 025?</vt:lpstr>
      <vt:lpstr>How does nivolumab compare with everolimus in a subgroup analysis of Japanese patients enrolled in CheckMate 025?</vt:lpstr>
      <vt:lpstr>How does nivolumab compare with everolimus in a subgroup analysis of Japanese patients enrolled in CheckMate 025?</vt:lpstr>
      <vt:lpstr>CheckMate 025 was a randomized, open-label, phase 3 study of nivolumab compared with everolimus for previously treated aRCC</vt:lpstr>
      <vt:lpstr>CheckMate 025 was a randomized, open-label, phase 3 study of nivolumab compared with everolimus for previously treated aRCC</vt:lpstr>
      <vt:lpstr>CheckMate 025 was a randomized, open-label, phase 3 study of nivolumab compared with everolimus for previously treated aRCC</vt:lpstr>
      <vt:lpstr>CheckMate 025 was a randomized, open-label, phase 3 study of nivolumab compared with everolimus for previously treated aRCC</vt:lpstr>
      <vt:lpstr>CheckMate 025 was a randomized, open-label, phase 3 study of nivolumab compared with everolimus for previously treated aRCC</vt:lpstr>
      <vt:lpstr>Nivolumab improved OS and ORR versus everolimus in global population</vt:lpstr>
      <vt:lpstr>How does nivolumab compare to everolimus in a subgroup analysis of Japanese patients enrolled in CheckMate 025?</vt:lpstr>
      <vt:lpstr>Differences in efficacy and safety of therapies exist for aRCC in Asian patients</vt:lpstr>
      <vt:lpstr>How does nivolumab compare to everolimus in a subgroup analysis of Japanese patients enrolled in CheckMate 025?</vt:lpstr>
      <vt:lpstr>Demographic and baseline characteristics differed among global and Japanese populations</vt:lpstr>
      <vt:lpstr>Demographic and baseline characteristics differed among global and Japanese populations</vt:lpstr>
      <vt:lpstr>Demographic and baseline characteristics differed among global and Japanese populations</vt:lpstr>
      <vt:lpstr>Median overall survival not reached for both arms in Japanese subgroup analysis</vt:lpstr>
      <vt:lpstr>Objective response rate higher in nivolumab arm in both global and Japanese populations</vt:lpstr>
      <vt:lpstr>How does nivolumab compare to everolimus in a subgroup analysis of Japanese patients enrolled in CheckMate 025?</vt:lpstr>
      <vt:lpstr>Results support the recent approval of nivolumab for previously treated aRCC patients in Japan</vt:lpstr>
      <vt:lpstr>Results support the recent approval of nivolumab for previously treated aRCC patients in Japan</vt:lpstr>
      <vt:lpstr>Results support the recent approval of nivolumab for previously treated aRCC patients in Japan</vt:lpstr>
      <vt:lpstr>Results support the recent approval of nivolumab for previously treated aRCC patients in Japan</vt:lpstr>
      <vt:lpstr>Results support the recent approval of nivolumab for previously treated aRCC patients in Japan</vt:lpstr>
      <vt:lpstr>Results support the recent approval of nivolumab for previously treated aRCC patients in Japan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Sharon Morjig</dc:creator>
  <cp:lastModifiedBy>Sharon Morjig</cp:lastModifiedBy>
  <cp:revision>89</cp:revision>
  <dcterms:created xsi:type="dcterms:W3CDTF">2020-09-16T15:41:04Z</dcterms:created>
  <dcterms:modified xsi:type="dcterms:W3CDTF">2021-03-05T17:14:01Z</dcterms:modified>
</cp:coreProperties>
</file>